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4B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0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FBB5E-8F48-4D00-B571-02D38029BF58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0089E-E314-45AC-8B3A-E270B4C4FE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2429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0089E-E314-45AC-8B3A-E270B4C4FE9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1143000"/>
            <a:ext cx="4876800" cy="38755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9B2EF6-B59D-44A5-BF01-9CEC62B85853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7603330" y="4890422"/>
            <a:ext cx="2697293" cy="384048"/>
          </a:xfrm>
        </p:spPr>
        <p:txBody>
          <a:bodyPr/>
          <a:lstStyle>
            <a:lvl1pPr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www.agrodep.org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31" name="Picture 30" descr="africa_network_v06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29200" y="533400"/>
            <a:ext cx="3419475" cy="398325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83DE-C662-44A5-9107-FB76E87A6656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360920" y="4693920"/>
            <a:ext cx="3200400" cy="365760"/>
          </a:xfrm>
        </p:spPr>
        <p:txBody>
          <a:bodyPr/>
          <a:lstStyle/>
          <a:p>
            <a:r>
              <a:rPr kumimoji="0" lang="en-US" smtClean="0"/>
              <a:t>www.agrodep.org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99A-9E16-4ADF-A4F2-5DC9941262EC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360920" y="4693920"/>
            <a:ext cx="3200400" cy="365760"/>
          </a:xfrm>
        </p:spPr>
        <p:txBody>
          <a:bodyPr/>
          <a:lstStyle/>
          <a:p>
            <a:r>
              <a:rPr kumimoji="0" lang="en-US" smtClean="0"/>
              <a:t>www.agrodep.org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4876800" cy="1143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E9EDE4-BCFA-41AB-A2E1-DAB4C4AA250E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16200000">
            <a:off x="7360920" y="4617720"/>
            <a:ext cx="3200400" cy="365760"/>
          </a:xfrm>
        </p:spPr>
        <p:txBody>
          <a:bodyPr rtlCol="0"/>
          <a:lstStyle/>
          <a:p>
            <a:r>
              <a:rPr kumimoji="0" lang="en-US" smtClean="0"/>
              <a:t>www.agrodep.org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BA0486-95F0-42ED-BD3C-D3BCADE5DEF1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4" name="Footer Placeholder 9"/>
          <p:cNvSpPr txBox="1">
            <a:spLocks/>
          </p:cNvSpPr>
          <p:nvPr userDrawn="1"/>
        </p:nvSpPr>
        <p:spPr>
          <a:xfrm rot="16200000">
            <a:off x="7360920" y="454152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www.agrodep.org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4876800" cy="1143000"/>
          </a:xfrm>
        </p:spPr>
        <p:txBody>
          <a:bodyPr anchor="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7438-320F-446B-BBAD-D0D19FD8BC55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360920" y="4617720"/>
            <a:ext cx="3200400" cy="365760"/>
          </a:xfrm>
        </p:spPr>
        <p:txBody>
          <a:bodyPr/>
          <a:lstStyle/>
          <a:p>
            <a:r>
              <a:rPr kumimoji="0" lang="en-US" dirty="0" smtClean="0"/>
              <a:t>www.agrodep.org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73050"/>
            <a:ext cx="4724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A3A6-CC35-4F1E-A7C5-36793C2A3004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360920" y="4617720"/>
            <a:ext cx="3200400" cy="365760"/>
          </a:xfrm>
        </p:spPr>
        <p:txBody>
          <a:bodyPr/>
          <a:lstStyle/>
          <a:p>
            <a:r>
              <a:rPr kumimoji="0" lang="en-US" smtClean="0"/>
              <a:t>www.agrodep.org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D4BBAB-6061-47A2-8000-FCFA380DF751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16200000">
            <a:off x="7360920" y="4541520"/>
            <a:ext cx="3200400" cy="365760"/>
          </a:xfrm>
        </p:spPr>
        <p:txBody>
          <a:bodyPr rtlCol="0"/>
          <a:lstStyle/>
          <a:p>
            <a:r>
              <a:rPr kumimoji="0" lang="en-US" dirty="0" smtClean="0"/>
              <a:t>www.agrodep.org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92D6-062E-43CA-863C-2D8B4CE444AF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360920" y="4541520"/>
            <a:ext cx="3200400" cy="365760"/>
          </a:xfrm>
        </p:spPr>
        <p:txBody>
          <a:bodyPr/>
          <a:lstStyle/>
          <a:p>
            <a:r>
              <a:rPr kumimoji="0" lang="en-US" smtClean="0"/>
              <a:t>www.agrodep.org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-53340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2902DE-16DD-4514-B534-7FA822AA51C1}" type="datetime1">
              <a:rPr lang="en-US" smtClean="0"/>
              <a:pPr/>
              <a:t>2/19/2012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16200000">
            <a:off x="7360920" y="4693920"/>
            <a:ext cx="3200400" cy="365760"/>
          </a:xfrm>
        </p:spPr>
        <p:txBody>
          <a:bodyPr rtlCol="0"/>
          <a:lstStyle/>
          <a:p>
            <a:r>
              <a:rPr kumimoji="0" lang="en-US" dirty="0" smtClean="0"/>
              <a:t>www.agrodep.org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3D3D87-0E5E-4557-8D2E-47DD0BEEDE16}" type="datetime1">
              <a:rPr lang="en-US" smtClean="0"/>
              <a:pPr/>
              <a:t>2/19/2012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16200000">
            <a:off x="7360920" y="4617720"/>
            <a:ext cx="3200400" cy="365760"/>
          </a:xfrm>
        </p:spPr>
        <p:txBody>
          <a:bodyPr rtlCol="0"/>
          <a:lstStyle/>
          <a:p>
            <a:r>
              <a:rPr kumimoji="0" lang="en-US" smtClean="0"/>
              <a:t>www.agrodep.org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50292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23061B36-ED0B-44F1-94B1-3EB36810C4DA}" type="datetime1">
              <a:rPr lang="en-US" smtClean="0"/>
              <a:pPr algn="r" eaLnBrk="1" latinLnBrk="0" hangingPunct="1"/>
              <a:t>2/19/2012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16200000">
            <a:off x="7360920" y="469392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2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www.agrodep.org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5" name="Picture 14" descr="agrodep_logo__facilitatedby_FINALv05-01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04800" y="-17076"/>
            <a:ext cx="3127815" cy="1388676"/>
          </a:xfrm>
          <a:prstGeom prst="rect">
            <a:avLst/>
          </a:prstGeom>
        </p:spPr>
      </p:pic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81000" y="7620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5867400" cy="4104162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Steering Committee Virtual Meeting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February 27, 2012 • Washington, DC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42276" y="5027676"/>
            <a:ext cx="2819400" cy="38404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190500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NETWORK COMPONENT</a:t>
            </a:r>
          </a:p>
          <a:p>
            <a:endParaRPr lang="en-US" sz="4400" b="1" dirty="0" smtClean="0"/>
          </a:p>
          <a:p>
            <a:endParaRPr lang="en-US" sz="4400" b="1" dirty="0" smtClean="0"/>
          </a:p>
          <a:p>
            <a:r>
              <a:rPr lang="en-US" sz="4400" b="1" dirty="0" smtClean="0"/>
              <a:t> 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191000"/>
            <a:ext cx="434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000" b="1" dirty="0" smtClean="0"/>
              <a:t>Ismael FOFANA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2000" dirty="0" smtClean="0"/>
              <a:t>AGRODEP Network Coordinator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Activities in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 smtClean="0"/>
              <a:t>1) Membership Agreement Letter</a:t>
            </a:r>
          </a:p>
          <a:p>
            <a:endParaRPr lang="en-US" b="1" dirty="0" smtClean="0"/>
          </a:p>
          <a:p>
            <a:r>
              <a:rPr lang="en-US" sz="3200" b="1" dirty="0" smtClean="0"/>
              <a:t>2) </a:t>
            </a:r>
            <a:r>
              <a:rPr lang="en-US" sz="3200" b="1" dirty="0" smtClean="0"/>
              <a:t>Membership </a:t>
            </a:r>
            <a:r>
              <a:rPr lang="en-US" sz="3200" b="1" dirty="0" smtClean="0"/>
              <a:t>E</a:t>
            </a:r>
            <a:r>
              <a:rPr lang="en-US" sz="3200" b="1" dirty="0" smtClean="0"/>
              <a:t>xtension </a:t>
            </a:r>
            <a:r>
              <a:rPr lang="en-US" sz="3200" b="1" dirty="0" smtClean="0"/>
              <a:t>Plan</a:t>
            </a:r>
          </a:p>
          <a:p>
            <a:endParaRPr lang="en-US" b="1" dirty="0" smtClean="0"/>
          </a:p>
          <a:p>
            <a:r>
              <a:rPr lang="en-US" sz="3200" b="1" dirty="0" smtClean="0"/>
              <a:t>3) </a:t>
            </a:r>
            <a:r>
              <a:rPr lang="en-US" sz="3200" b="1" dirty="0" smtClean="0"/>
              <a:t>Membership Extension in 2011</a:t>
            </a:r>
            <a:endParaRPr lang="en-US" sz="3200" b="1" dirty="0" smtClean="0"/>
          </a:p>
          <a:p>
            <a:pPr lvl="1"/>
            <a:r>
              <a:rPr lang="en-US" sz="2900" dirty="0" smtClean="0"/>
              <a:t>55 African-based researchers and experts</a:t>
            </a:r>
          </a:p>
          <a:p>
            <a:pPr lvl="1"/>
            <a:r>
              <a:rPr lang="en-US" sz="3200" dirty="0" smtClean="0"/>
              <a:t>21 African countries covered;</a:t>
            </a:r>
          </a:p>
          <a:p>
            <a:pPr lvl="1"/>
            <a:r>
              <a:rPr lang="en-US" sz="3200" dirty="0" smtClean="0"/>
              <a:t>1/3 of female representation;</a:t>
            </a:r>
          </a:p>
          <a:p>
            <a:pPr lvl="1"/>
            <a:r>
              <a:rPr lang="en-US" sz="3200" dirty="0" smtClean="0"/>
              <a:t>Diverse research interests and experiences;</a:t>
            </a:r>
          </a:p>
          <a:p>
            <a:pPr lvl="1"/>
            <a:r>
              <a:rPr lang="en-US" sz="3200" dirty="0" smtClean="0"/>
              <a:t>Various research institutions, think tanks, and universities across Africa represented;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172200"/>
            <a:ext cx="304800" cy="457200"/>
          </a:xfrm>
        </p:spPr>
        <p:txBody>
          <a:bodyPr/>
          <a:lstStyle/>
          <a:p>
            <a:fld id="{2C6B1FF6-39B9-40F5-8B67-33C6354A3D4F}" type="slidenum">
              <a:rPr kumimoji="0" lang="en-US" smtClean="0">
                <a:solidFill>
                  <a:schemeClr val="accent2">
                    <a:lumMod val="50000"/>
                  </a:schemeClr>
                </a:solidFill>
              </a:rPr>
              <a:pPr/>
              <a:t>2</a:t>
            </a:fld>
            <a:endParaRPr kumimoji="0"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 rot="16200000">
            <a:off x="7780020" y="5265420"/>
            <a:ext cx="2362200" cy="365760"/>
          </a:xfrm>
        </p:spPr>
        <p:txBody>
          <a:bodyPr/>
          <a:lstStyle/>
          <a:p>
            <a:r>
              <a:rPr kumimoji="0"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kumimoji="0"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Activities in 2011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534400" cy="5334000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/>
              <a:t>4) Members’ Website Activities</a:t>
            </a:r>
            <a:endParaRPr lang="en-US" sz="2800" dirty="0" smtClean="0"/>
          </a:p>
          <a:p>
            <a:pPr lvl="1"/>
            <a:r>
              <a:rPr lang="en-US" sz="2400" dirty="0" smtClean="0"/>
              <a:t>New Website launched (October 2011)</a:t>
            </a:r>
          </a:p>
          <a:p>
            <a:pPr lvl="0"/>
            <a:endParaRPr lang="en-US" sz="1600" b="1" dirty="0" smtClean="0"/>
          </a:p>
          <a:p>
            <a:pPr lvl="0"/>
            <a:r>
              <a:rPr lang="en-US" sz="2800" b="1" dirty="0" smtClean="0"/>
              <a:t>5) Conferences and Workshops</a:t>
            </a:r>
            <a:endParaRPr lang="en-US" sz="2800" dirty="0" smtClean="0"/>
          </a:p>
          <a:p>
            <a:pPr lvl="1"/>
            <a:r>
              <a:rPr lang="en-US" sz="2400" dirty="0" smtClean="0"/>
              <a:t>Inception Workshop (2010 October 28-29)</a:t>
            </a:r>
          </a:p>
          <a:p>
            <a:pPr lvl="1"/>
            <a:r>
              <a:rPr lang="en-US" sz="2400" dirty="0" smtClean="0"/>
              <a:t>General Meeting and Workshop (2011 June 6-8)</a:t>
            </a:r>
          </a:p>
          <a:p>
            <a:pPr lvl="0"/>
            <a:endParaRPr lang="en-US" sz="1600" b="1" dirty="0" smtClean="0"/>
          </a:p>
          <a:p>
            <a:pPr lvl="0"/>
            <a:r>
              <a:rPr lang="en-US" sz="2800" b="1" dirty="0" smtClean="0"/>
              <a:t>6) Grants for Innovative Research</a:t>
            </a:r>
            <a:endParaRPr lang="en-US" sz="2800" dirty="0" smtClean="0"/>
          </a:p>
          <a:p>
            <a:pPr lvl="1"/>
            <a:r>
              <a:rPr lang="en-US" sz="2400" dirty="0" smtClean="0"/>
              <a:t>Call for proposals on July 2011</a:t>
            </a:r>
          </a:p>
          <a:p>
            <a:pPr lvl="1"/>
            <a:r>
              <a:rPr lang="en-US" sz="2400" dirty="0" smtClean="0"/>
              <a:t>28 applications submitted</a:t>
            </a:r>
          </a:p>
          <a:p>
            <a:pPr lvl="1"/>
            <a:r>
              <a:rPr lang="en-US" sz="2400" dirty="0" smtClean="0"/>
              <a:t>14 applications recommended and approved</a:t>
            </a:r>
          </a:p>
          <a:p>
            <a:pPr lvl="1"/>
            <a:r>
              <a:rPr lang="en-US" sz="2400" dirty="0" smtClean="0"/>
              <a:t>6/14 proposals addressing CAADP policy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172200"/>
            <a:ext cx="304800" cy="457200"/>
          </a:xfrm>
        </p:spPr>
        <p:txBody>
          <a:bodyPr/>
          <a:lstStyle/>
          <a:p>
            <a:fld id="{2C6B1FF6-39B9-40F5-8B67-33C6354A3D4F}" type="slidenum">
              <a:rPr kumimoji="0" lang="en-US" smtClean="0">
                <a:solidFill>
                  <a:schemeClr val="accent2">
                    <a:lumMod val="50000"/>
                  </a:schemeClr>
                </a:solidFill>
              </a:rPr>
              <a:pPr/>
              <a:t>3</a:t>
            </a:fld>
            <a:endParaRPr kumimoji="0"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 rot="16200000">
            <a:off x="7780020" y="5265420"/>
            <a:ext cx="2362200" cy="365760"/>
          </a:xfrm>
        </p:spPr>
        <p:txBody>
          <a:bodyPr/>
          <a:lstStyle/>
          <a:p>
            <a:r>
              <a:rPr kumimoji="0"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kumimoji="0"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Activities in 2011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172200"/>
            <a:ext cx="304800" cy="457200"/>
          </a:xfrm>
        </p:spPr>
        <p:txBody>
          <a:bodyPr/>
          <a:lstStyle/>
          <a:p>
            <a:fld id="{2C6B1FF6-39B9-40F5-8B67-33C6354A3D4F}" type="slidenum">
              <a:rPr kumimoji="0" lang="en-US" smtClean="0">
                <a:solidFill>
                  <a:schemeClr val="accent2">
                    <a:lumMod val="50000"/>
                  </a:schemeClr>
                </a:solidFill>
              </a:rPr>
              <a:pPr/>
              <a:t>4</a:t>
            </a:fld>
            <a:endParaRPr kumimoji="0"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 rot="16200000">
            <a:off x="7780020" y="5265420"/>
            <a:ext cx="2362200" cy="365760"/>
          </a:xfrm>
        </p:spPr>
        <p:txBody>
          <a:bodyPr/>
          <a:lstStyle/>
          <a:p>
            <a:r>
              <a:rPr kumimoji="0"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kumimoji="0"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534400" cy="5257800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/>
              <a:t>7) Training Program</a:t>
            </a:r>
            <a:endParaRPr lang="en-US" sz="2800" dirty="0" smtClean="0"/>
          </a:p>
          <a:p>
            <a:pPr lvl="1"/>
            <a:r>
              <a:rPr lang="en-US" sz="2400" dirty="0" smtClean="0"/>
              <a:t>18 training courses compiled from different partners</a:t>
            </a:r>
          </a:p>
          <a:p>
            <a:pPr lvl="1"/>
            <a:r>
              <a:rPr lang="en-US" sz="2400" dirty="0" smtClean="0"/>
              <a:t>8 training courses selected for implementation in 2012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8) Working Paper Series</a:t>
            </a:r>
          </a:p>
          <a:p>
            <a:pPr lvl="1"/>
            <a:r>
              <a:rPr lang="en-US" sz="2400" dirty="0" smtClean="0"/>
              <a:t>6 submissions for publication</a:t>
            </a:r>
          </a:p>
          <a:p>
            <a:pPr lvl="0"/>
            <a:endParaRPr lang="en-US" sz="2800" b="1" dirty="0" smtClean="0"/>
          </a:p>
          <a:p>
            <a:pPr lvl="0"/>
            <a:r>
              <a:rPr lang="en-US" sz="2800" b="1" dirty="0" smtClean="0"/>
              <a:t>9) Grants for Research Valorization</a:t>
            </a:r>
            <a:endParaRPr lang="en-US" sz="2800" dirty="0" smtClean="0"/>
          </a:p>
          <a:p>
            <a:pPr lvl="1"/>
            <a:r>
              <a:rPr lang="en-US" sz="2400" dirty="0" smtClean="0"/>
              <a:t>4 applications for international conference participation</a:t>
            </a:r>
          </a:p>
          <a:p>
            <a:pPr lvl="0"/>
            <a:endParaRPr lang="en-US" sz="2800" b="1" dirty="0" smtClean="0"/>
          </a:p>
          <a:p>
            <a:pPr lvl="0"/>
            <a:r>
              <a:rPr lang="en-US" sz="2800" b="1" dirty="0" smtClean="0"/>
              <a:t>10) Award for excellence in publication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Activities for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172200"/>
            <a:ext cx="304800" cy="457200"/>
          </a:xfrm>
        </p:spPr>
        <p:txBody>
          <a:bodyPr/>
          <a:lstStyle/>
          <a:p>
            <a:fld id="{2C6B1FF6-39B9-40F5-8B67-33C6354A3D4F}" type="slidenum">
              <a:rPr kumimoji="0" lang="en-US" smtClean="0">
                <a:solidFill>
                  <a:schemeClr val="accent2">
                    <a:lumMod val="50000"/>
                  </a:schemeClr>
                </a:solidFill>
              </a:rPr>
              <a:pPr/>
              <a:t>5</a:t>
            </a:fld>
            <a:endParaRPr kumimoji="0"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 rot="16200000">
            <a:off x="7780020" y="5265420"/>
            <a:ext cx="2362200" cy="365760"/>
          </a:xfrm>
        </p:spPr>
        <p:txBody>
          <a:bodyPr/>
          <a:lstStyle/>
          <a:p>
            <a:r>
              <a:rPr kumimoji="0"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kumimoji="0"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534400" cy="52578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1) Network Advisory Committee Meeting (Q1)</a:t>
            </a:r>
            <a:endParaRPr lang="en-US" sz="2800" dirty="0" smtClean="0"/>
          </a:p>
          <a:p>
            <a:pPr lvl="1"/>
            <a:r>
              <a:rPr lang="en-US" sz="2200" dirty="0" smtClean="0"/>
              <a:t>Organize a virtual meeting for the NAC to discuss and provide advice on the 2012 networking activities.</a:t>
            </a:r>
          </a:p>
          <a:p>
            <a:r>
              <a:rPr lang="en-US" sz="2800" i="1" dirty="0" smtClean="0"/>
              <a:t>2) Membership Extension (Q1)</a:t>
            </a:r>
            <a:endParaRPr lang="en-US" sz="2800" dirty="0" smtClean="0"/>
          </a:p>
          <a:p>
            <a:pPr lvl="1"/>
            <a:r>
              <a:rPr lang="en-US" sz="2200" dirty="0" smtClean="0"/>
              <a:t>Extend the membership from 55 to 75 individuals, with specific attention to gender and regional diversities.</a:t>
            </a:r>
          </a:p>
          <a:p>
            <a:r>
              <a:rPr lang="en-US" sz="2800" i="1" dirty="0" smtClean="0"/>
              <a:t>3) Contribution of Partners (Q2)</a:t>
            </a:r>
            <a:endParaRPr lang="en-US" sz="2800" dirty="0" smtClean="0"/>
          </a:p>
          <a:p>
            <a:pPr lvl="1"/>
            <a:r>
              <a:rPr lang="en-US" sz="2200" dirty="0" smtClean="0"/>
              <a:t>Continue the stocktaking on </a:t>
            </a:r>
            <a:r>
              <a:rPr lang="wo-SN" sz="2200" dirty="0" smtClean="0"/>
              <a:t>partners' strengths in modeling and data work to guide future implementation of the workplan, particularly in </a:t>
            </a:r>
            <a:r>
              <a:rPr lang="en-US" sz="2200" dirty="0" smtClean="0"/>
              <a:t>training, mentoring, and review activities.</a:t>
            </a:r>
          </a:p>
          <a:p>
            <a:r>
              <a:rPr lang="en-US" sz="2800" i="1" dirty="0" smtClean="0"/>
              <a:t>4) Members’ Website Activities (Q1-Q4)</a:t>
            </a:r>
            <a:endParaRPr lang="en-US" sz="2800" dirty="0" smtClean="0"/>
          </a:p>
          <a:p>
            <a:pPr lvl="1"/>
            <a:r>
              <a:rPr lang="en-US" sz="2200" dirty="0" smtClean="0"/>
              <a:t>Strengthen online interaction and resource sharing (Wiki &amp; Blog) among members in the new website.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5334000" cy="1143000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Activities for 2012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172200"/>
            <a:ext cx="304800" cy="457200"/>
          </a:xfrm>
        </p:spPr>
        <p:txBody>
          <a:bodyPr/>
          <a:lstStyle/>
          <a:p>
            <a:fld id="{2C6B1FF6-39B9-40F5-8B67-33C6354A3D4F}" type="slidenum">
              <a:rPr kumimoji="0" lang="en-US" smtClean="0">
                <a:solidFill>
                  <a:schemeClr val="accent2">
                    <a:lumMod val="50000"/>
                  </a:schemeClr>
                </a:solidFill>
              </a:rPr>
              <a:pPr/>
              <a:t>6</a:t>
            </a:fld>
            <a:endParaRPr kumimoji="0"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 rot="16200000">
            <a:off x="7780020" y="5265420"/>
            <a:ext cx="2362200" cy="365760"/>
          </a:xfrm>
        </p:spPr>
        <p:txBody>
          <a:bodyPr/>
          <a:lstStyle/>
          <a:p>
            <a:r>
              <a:rPr kumimoji="0"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kumimoji="0"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534400" cy="52578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5) Newsletters (Q1-Q4)</a:t>
            </a:r>
            <a:endParaRPr lang="en-US" sz="2800" dirty="0" smtClean="0"/>
          </a:p>
          <a:p>
            <a:pPr lvl="1"/>
            <a:r>
              <a:rPr lang="en-US" sz="2200" dirty="0" smtClean="0"/>
              <a:t>Produce monthly issues of the AGRODEP Newsletter (except on months when the AGRODEP Bulletin is issued.</a:t>
            </a:r>
          </a:p>
          <a:p>
            <a:r>
              <a:rPr lang="en-US" sz="2800" i="1" dirty="0" smtClean="0"/>
              <a:t>6) Manual of procedures (Q1-Q4)</a:t>
            </a:r>
            <a:endParaRPr lang="en-US" sz="2800" dirty="0" smtClean="0"/>
          </a:p>
          <a:p>
            <a:pPr lvl="1"/>
            <a:r>
              <a:rPr lang="en-US" sz="2200" dirty="0" smtClean="0"/>
              <a:t>Document the design, implementation, and monitoring of AGRODEP activities.</a:t>
            </a:r>
          </a:p>
          <a:p>
            <a:r>
              <a:rPr lang="en-US" sz="2800" i="1" dirty="0" smtClean="0"/>
              <a:t>7) Grants for Innovative Research (Q2-Q4)</a:t>
            </a:r>
            <a:endParaRPr lang="en-US" sz="2800" dirty="0" smtClean="0"/>
          </a:p>
          <a:p>
            <a:pPr lvl="1"/>
            <a:r>
              <a:rPr lang="en-US" sz="2200" dirty="0" smtClean="0"/>
              <a:t>Monitor the progress of the 14 innovative research projects</a:t>
            </a:r>
          </a:p>
          <a:p>
            <a:pPr lvl="1"/>
            <a:r>
              <a:rPr lang="en-US" sz="2200" dirty="0" smtClean="0"/>
              <a:t>Implement the mentoring activities as needed for research projects</a:t>
            </a:r>
          </a:p>
          <a:p>
            <a:pPr lvl="1"/>
            <a:r>
              <a:rPr lang="en-US" sz="2200" dirty="0" smtClean="0"/>
              <a:t>Design and adopt a review process of projects</a:t>
            </a:r>
          </a:p>
          <a:p>
            <a:pPr lvl="1"/>
            <a:r>
              <a:rPr lang="en-US" sz="2200" dirty="0" smtClean="0"/>
              <a:t>Launch the second call for proposals and award grants for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5334000" cy="1143000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Activities for 2012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172200"/>
            <a:ext cx="304800" cy="457200"/>
          </a:xfrm>
        </p:spPr>
        <p:txBody>
          <a:bodyPr/>
          <a:lstStyle/>
          <a:p>
            <a:fld id="{2C6B1FF6-39B9-40F5-8B67-33C6354A3D4F}" type="slidenum">
              <a:rPr kumimoji="0" lang="en-US" smtClean="0">
                <a:solidFill>
                  <a:schemeClr val="accent2">
                    <a:lumMod val="50000"/>
                  </a:schemeClr>
                </a:solidFill>
              </a:rPr>
              <a:pPr/>
              <a:t>7</a:t>
            </a:fld>
            <a:endParaRPr kumimoji="0"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 rot="16200000">
            <a:off x="7780020" y="5265420"/>
            <a:ext cx="2362200" cy="365760"/>
          </a:xfrm>
        </p:spPr>
        <p:txBody>
          <a:bodyPr/>
          <a:lstStyle/>
          <a:p>
            <a:r>
              <a:rPr kumimoji="0"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www.agrodep.org</a:t>
            </a:r>
            <a:endParaRPr kumimoji="0"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610600" cy="54864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8) Grants for Research Gap (Q1-Q3)</a:t>
            </a:r>
            <a:endParaRPr lang="en-US" sz="2800" dirty="0" smtClean="0"/>
          </a:p>
          <a:p>
            <a:pPr lvl="1"/>
            <a:r>
              <a:rPr lang="en-US" sz="2000" dirty="0" smtClean="0"/>
              <a:t>Launch the first call for proposals to address research gaps and award grants for 2012-13</a:t>
            </a:r>
          </a:p>
          <a:p>
            <a:r>
              <a:rPr lang="en-US" sz="2800" i="1" dirty="0" smtClean="0"/>
              <a:t>9) Grants for Research Valorization (Q1-Q4)</a:t>
            </a:r>
            <a:endParaRPr lang="en-US" sz="2800" dirty="0" smtClean="0"/>
          </a:p>
          <a:p>
            <a:pPr lvl="1"/>
            <a:r>
              <a:rPr lang="en-US" sz="2000" dirty="0" smtClean="0"/>
              <a:t>Promote the use of AGRODEP Research Valorization Grants to enhance the visibility of members</a:t>
            </a:r>
          </a:p>
          <a:p>
            <a:r>
              <a:rPr lang="en-US" sz="2800" i="1" dirty="0" smtClean="0"/>
              <a:t>10) Training Activities (Q1-Q4)</a:t>
            </a:r>
            <a:endParaRPr lang="en-US" sz="2800" dirty="0" smtClean="0"/>
          </a:p>
          <a:p>
            <a:pPr lvl="1"/>
            <a:r>
              <a:rPr lang="en-US" sz="2000" dirty="0" smtClean="0"/>
              <a:t>Implement the package of 8 training courses proposed and selected in 2012</a:t>
            </a:r>
          </a:p>
          <a:p>
            <a:pPr lvl="1"/>
            <a:r>
              <a:rPr lang="en-US" sz="2000" dirty="0" smtClean="0"/>
              <a:t>Prepare and validate the survey questionnaire to monitor and evaluate AGRODEP training courses</a:t>
            </a:r>
          </a:p>
          <a:p>
            <a:pPr lvl="1"/>
            <a:r>
              <a:rPr lang="en-US" sz="2000" dirty="0" smtClean="0"/>
              <a:t>Develop a new training program for 2013</a:t>
            </a:r>
          </a:p>
          <a:p>
            <a:r>
              <a:rPr lang="en-US" sz="2800" i="1" smtClean="0"/>
              <a:t>11) Working </a:t>
            </a:r>
            <a:r>
              <a:rPr lang="en-US" sz="2800" i="1" dirty="0" smtClean="0"/>
              <a:t>Paper Series (Q1-Q4)</a:t>
            </a:r>
            <a:endParaRPr lang="en-US" sz="2800" dirty="0" smtClean="0"/>
          </a:p>
          <a:p>
            <a:pPr lvl="1"/>
            <a:r>
              <a:rPr lang="en-US" sz="2000" dirty="0" smtClean="0"/>
              <a:t>Increase AGRODEP publications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768</TotalTime>
  <Words>535</Words>
  <Application>Microsoft Office PowerPoint</Application>
  <PresentationFormat>On-screen Show (4:3)</PresentationFormat>
  <Paragraphs>100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    </vt:lpstr>
      <vt:lpstr>Activities in 2011</vt:lpstr>
      <vt:lpstr>Activities in 2011 (cont.)</vt:lpstr>
      <vt:lpstr>Activities in 2011 (cont.)</vt:lpstr>
      <vt:lpstr>Activities for 2012</vt:lpstr>
      <vt:lpstr>Activities for 2012 (cont.)</vt:lpstr>
      <vt:lpstr>Activities for 2012 (cont.)</vt:lpstr>
    </vt:vector>
  </TitlesOfParts>
  <Company>IFPRI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MTID</dc:creator>
  <cp:lastModifiedBy>ifofana</cp:lastModifiedBy>
  <cp:revision>109</cp:revision>
  <dcterms:created xsi:type="dcterms:W3CDTF">2010-10-21T13:25:00Z</dcterms:created>
  <dcterms:modified xsi:type="dcterms:W3CDTF">2012-02-19T23:52:09Z</dcterms:modified>
</cp:coreProperties>
</file>