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62" r:id="rId5"/>
    <p:sldId id="265" r:id="rId6"/>
    <p:sldId id="261" r:id="rId7"/>
    <p:sldId id="264" r:id="rId8"/>
    <p:sldId id="268" r:id="rId9"/>
    <p:sldId id="260" r:id="rId10"/>
    <p:sldId id="257" r:id="rId11"/>
    <p:sldId id="266" r:id="rId12"/>
    <p:sldId id="267" r:id="rId13"/>
    <p:sldId id="269" r:id="rId14"/>
    <p:sldId id="270" r:id="rId1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74" d="100"/>
          <a:sy n="74" d="100"/>
        </p:scale>
        <p:origin x="10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FB2A6-68D6-4199-A9C0-424687F28C75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35181-1DC3-4817-9AC9-B0178838F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67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64DB847-A7C6-423F-B771-46A6092732E3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7FC56A9-71FA-49A8-A49B-73E0C4B6E0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991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1295400"/>
            <a:ext cx="8229600" cy="2057400"/>
          </a:xfrm>
          <a:prstGeom prst="roundRect">
            <a:avLst/>
          </a:prstGeom>
          <a:solidFill>
            <a:srgbClr val="3333B2"/>
          </a:solidFill>
          <a:ln>
            <a:solidFill>
              <a:srgbClr val="3333B2"/>
            </a:solidFill>
          </a:ln>
          <a:effectLst>
            <a:outerShdw blurRad="114300" dist="152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bg1"/>
                </a:solidFill>
                <a:latin typeface="+mn-lt"/>
                <a:cs typeface="+mn-cs"/>
              </a:rPr>
              <a:t>Vu Pham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447800"/>
            <a:ext cx="7772400" cy="83820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667000"/>
            <a:ext cx="6400800" cy="533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71563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0B4CF9C-55F4-4FFE-BD8D-163EF165F112}" type="datetime1">
              <a:rPr lang="en-US" smtClean="0"/>
              <a:t>6/3/2014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4290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A sample title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492875"/>
            <a:ext cx="11430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06CB4F1-E69D-4458-B775-B121381A0F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9556C-2595-4E56-A717-316D8EFEAEE5}" type="datetime1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EA575-3527-424C-A005-428A5216F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90A5D-7968-4289-B148-46667062E381}" type="datetime1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9EB02-20BD-4C4F-B59A-1CA3F89D9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bg1"/>
                </a:solidFill>
                <a:latin typeface="+mn-lt"/>
                <a:cs typeface="+mn-cs"/>
              </a:rPr>
              <a:t>Vu Pham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0593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/>
            </a:lvl1pPr>
            <a:lvl2pPr>
              <a:buSzPct val="60000"/>
              <a:buFontTx/>
              <a:buBlip>
                <a:blip r:embed="rId3"/>
              </a:buBlip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71563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995A4D2-F510-48C2-95A3-ABA551F27ED8}" type="datetime1">
              <a:rPr lang="en-US" smtClean="0"/>
              <a:t>6/3/2014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A sample title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BC7FEBF-A170-470C-A369-F0D066FB5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90982-9BD1-41A4-898E-2DE3EFDAD62B}" type="datetime1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2F621-4695-46C1-8607-7F4A48817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bg1"/>
                </a:solidFill>
                <a:latin typeface="+mn-lt"/>
                <a:cs typeface="+mn-cs"/>
              </a:rPr>
              <a:t>Vu Pham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67200" cy="50593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800"/>
            </a:lvl1pPr>
            <a:lvl2pPr>
              <a:buSzPct val="60000"/>
              <a:buFontTx/>
              <a:buBlip>
                <a:blip r:embed="rId2"/>
              </a:buBlip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267200" cy="50593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800"/>
            </a:lvl1pPr>
            <a:lvl2pPr>
              <a:buSzPct val="60000"/>
              <a:buFontTx/>
              <a:buBlip>
                <a:blip r:embed="rId2"/>
              </a:buBlip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392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20ADF50-10D7-42AC-AB89-4CCBF61CB015}" type="datetime1">
              <a:rPr lang="en-US" smtClean="0"/>
              <a:t>6/3/2014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A58546F-1E4E-426D-9940-5EB4B4A74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bg1"/>
                </a:solidFill>
                <a:latin typeface="+mn-lt"/>
                <a:cs typeface="+mn-cs"/>
              </a:rPr>
              <a:t>Vu Pham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44497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400"/>
            </a:lvl1pPr>
            <a:lvl2pPr>
              <a:buSzPct val="60000"/>
              <a:buFontTx/>
              <a:buBlip>
                <a:blip r:embed="rId2"/>
              </a:buBlip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906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4497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400"/>
            </a:lvl1pPr>
            <a:lvl2pPr>
              <a:buSzPct val="60000"/>
              <a:buFontTx/>
              <a:buBlip>
                <a:blip r:embed="rId2"/>
              </a:buBlip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392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0165E67-DA18-45D0-8E9E-6B8ACAE456BC}" type="datetime1">
              <a:rPr lang="en-US" smtClean="0"/>
              <a:t>6/3/2014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F25B14B-C98E-4C14-96E7-18DD3A29C1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066800" y="6477000"/>
            <a:ext cx="3505200" cy="381000"/>
          </a:xfrm>
        </p:spPr>
        <p:txBody>
          <a:bodyPr anchor="ctr">
            <a:normAutofit/>
          </a:bodyPr>
          <a:lstStyle>
            <a:lvl1pPr algn="r">
              <a:buNone/>
              <a:defRPr lang="en-US" sz="120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3F7254F-48EC-4278-B0A8-D3E98656B758}" type="datetime1">
              <a:rPr lang="en-US" smtClean="0"/>
              <a:t>6/3/2014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F8ABFDA-DAF0-4496-8136-3108F5781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066800" y="6477000"/>
            <a:ext cx="3505200" cy="381000"/>
          </a:xfrm>
        </p:spPr>
        <p:txBody>
          <a:bodyPr anchor="ctr">
            <a:normAutofit/>
          </a:bodyPr>
          <a:lstStyle>
            <a:lvl1pPr algn="r">
              <a:buNone/>
              <a:defRPr lang="en-US" sz="120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4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ED2C74D-DD70-47EE-8C13-D0349F90F129}" type="datetime1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5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7C05FB1-C35B-4870-BC50-C1BF2D042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7659C-7A1E-4BA8-A357-D19EE208B1A5}" type="datetime1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2A947-F0B9-4AC8-B617-2CA04D399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64503-3AD9-4F80-9E80-DDFEFC8BB6B0}" type="datetime1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05516-340B-459A-81CA-6701DA508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3D0017-6054-459D-AE5C-191A18401D8C}" type="datetime1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6CB6DE-1033-4C2C-8280-139BC16F7C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6" r:id="rId3"/>
    <p:sldLayoutId id="2147483673" r:id="rId4"/>
    <p:sldLayoutId id="2147483674" r:id="rId5"/>
    <p:sldLayoutId id="2147483675" r:id="rId6"/>
    <p:sldLayoutId id="214748367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arginalrevolution.com/marginalrevolution/2006/10/how_to_be_a_goo.html" TargetMode="External"/><Relationship Id="rId2" Type="http://schemas.openxmlformats.org/officeDocument/2006/relationships/hyperlink" Target="http://marcfbellemare.com/wordpress/2012/01/contributing-to-public-goods-my-20-rules-for-refereein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hrisblattman.com/2010/02/22/the-discussants-art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5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7772400" cy="1676400"/>
          </a:xfrm>
        </p:spPr>
        <p:txBody>
          <a:bodyPr/>
          <a:lstStyle/>
          <a:p>
            <a:r>
              <a:rPr lang="en-US" sz="4000" dirty="0"/>
              <a:t>Refereeing and Discussant Guidelines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0600" y="3810000"/>
            <a:ext cx="7086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Susan Godlonton</a:t>
            </a:r>
          </a:p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AGRODEP AIEN III Workshop</a:t>
            </a:r>
          </a:p>
          <a:p>
            <a:pPr algn="ctr"/>
            <a:r>
              <a:rPr lang="en-US" dirty="0" smtClean="0"/>
              <a:t>Dakar, Senegal</a:t>
            </a:r>
          </a:p>
          <a:p>
            <a:pPr algn="ctr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June, 2014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/>
              <a:t>Refereeing</a:t>
            </a:r>
          </a:p>
          <a:p>
            <a:pPr lvl="1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://blogs.worldbank.org/impactevaluations/how-much-to-referee-and-how-to-do-it</a:t>
            </a:r>
          </a:p>
          <a:p>
            <a:pPr lvl="1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hlinkClick r:id="rId2"/>
              </a:rPr>
              <a:t>http://marcfbellemare.com/wordpress/2012/01/contributing-to-public-goods-my-20-rules-for-refereeing/</a:t>
            </a:r>
            <a:endParaRPr lang="en-US" sz="2000" dirty="0" smtClean="0"/>
          </a:p>
          <a:p>
            <a:pPr lvl="1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marginalrevolution.com/marginalrevolution/2006/10/how_to_be_a_goo.html</a:t>
            </a:r>
            <a:endParaRPr lang="en-US" sz="2000" dirty="0" smtClean="0"/>
          </a:p>
          <a:p>
            <a:pPr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/>
              <a:t>Discussant</a:t>
            </a:r>
          </a:p>
          <a:p>
            <a:pPr lvl="1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>
                <a:hlinkClick r:id="rId4"/>
              </a:rPr>
              <a:t>http://</a:t>
            </a:r>
            <a:r>
              <a:rPr lang="en-US" sz="2000">
                <a:hlinkClick r:id="rId4"/>
              </a:rPr>
              <a:t>chrisblattman.com/2010/02/22/the-discussants-art</a:t>
            </a:r>
            <a:r>
              <a:rPr lang="en-US" sz="2000" smtClean="0">
                <a:hlinkClick r:id="rId4"/>
              </a:rPr>
              <a:t>/</a:t>
            </a:r>
            <a:endParaRPr lang="en-US" sz="2000" dirty="0"/>
          </a:p>
          <a:p>
            <a:pPr lvl="1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/>
              <a:t>Other resources will be uploaded to the AIEN workshop </a:t>
            </a:r>
          </a:p>
          <a:p>
            <a:pPr marL="0" indent="0">
              <a:buClr>
                <a:srgbClr val="3333B2"/>
              </a:buClr>
              <a:buSzPct val="100000"/>
              <a:buNone/>
            </a:pPr>
            <a:endParaRPr lang="en-US" sz="2400" dirty="0"/>
          </a:p>
          <a:p>
            <a:pPr marL="0" indent="0">
              <a:buClr>
                <a:srgbClr val="3333B2"/>
              </a:buClr>
              <a:buSzPct val="100000"/>
              <a:buNone/>
            </a:pPr>
            <a:endParaRPr lang="en-US" sz="2400" dirty="0" smtClean="0"/>
          </a:p>
          <a:p>
            <a:pPr marL="0" indent="0">
              <a:buClr>
                <a:srgbClr val="3333B2"/>
              </a:buClr>
              <a:buSzPct val="100000"/>
              <a:buNone/>
            </a:pPr>
            <a:endParaRPr lang="en-US" sz="2400" dirty="0" smtClean="0"/>
          </a:p>
          <a:p>
            <a:pPr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14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been assigned a paper/set of slides from one of your peers</a:t>
            </a:r>
          </a:p>
          <a:p>
            <a:r>
              <a:rPr lang="en-US" dirty="0" smtClean="0"/>
              <a:t>Focus</a:t>
            </a:r>
          </a:p>
          <a:p>
            <a:pPr lvl="1"/>
            <a:r>
              <a:rPr lang="en-US" dirty="0" smtClean="0"/>
              <a:t>Clearly define the research question </a:t>
            </a:r>
          </a:p>
          <a:p>
            <a:pPr lvl="1"/>
            <a:r>
              <a:rPr lang="en-US" dirty="0" smtClean="0"/>
              <a:t>Define </a:t>
            </a:r>
            <a:r>
              <a:rPr lang="en-US" dirty="0" smtClean="0"/>
              <a:t>and discuss the identification strategy </a:t>
            </a:r>
            <a:endParaRPr lang="en-US" dirty="0" smtClean="0"/>
          </a:p>
          <a:p>
            <a:pPr lvl="1"/>
            <a:r>
              <a:rPr lang="en-US" dirty="0" smtClean="0"/>
              <a:t>Propose alternative credible identification </a:t>
            </a:r>
            <a:r>
              <a:rPr lang="en-US" dirty="0"/>
              <a:t>s</a:t>
            </a:r>
            <a:r>
              <a:rPr lang="en-US" dirty="0" smtClean="0"/>
              <a:t>trategy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today…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57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</a:t>
            </a:r>
            <a:r>
              <a:rPr lang="en-US" dirty="0"/>
              <a:t>on the identification strategy</a:t>
            </a:r>
          </a:p>
          <a:p>
            <a:pPr lvl="1"/>
            <a:r>
              <a:rPr lang="en-US" dirty="0"/>
              <a:t>What is the identifying variation?</a:t>
            </a:r>
          </a:p>
          <a:p>
            <a:pPr lvl="1"/>
            <a:r>
              <a:rPr lang="en-US" dirty="0"/>
              <a:t>What assumptions are made by using the chosen identification strategy (implicitly/explicitly)? </a:t>
            </a:r>
          </a:p>
          <a:p>
            <a:pPr lvl="1"/>
            <a:r>
              <a:rPr lang="en-US" dirty="0"/>
              <a:t>Do they make sense?</a:t>
            </a:r>
          </a:p>
          <a:p>
            <a:pPr lvl="1"/>
            <a:r>
              <a:rPr lang="en-US" dirty="0"/>
              <a:t>To what extent are these true?</a:t>
            </a:r>
          </a:p>
          <a:p>
            <a:pPr lvl="1"/>
            <a:r>
              <a:rPr lang="en-US" dirty="0"/>
              <a:t>How else can the author test the assumptions?</a:t>
            </a:r>
          </a:p>
          <a:p>
            <a:pPr lvl="1"/>
            <a:r>
              <a:rPr lang="en-US" dirty="0"/>
              <a:t>What robustness checks or placebo tests could the author run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would be a more preferable strategy?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today…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243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Thinking about Identification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Homework Assignment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995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into:</a:t>
            </a:r>
          </a:p>
          <a:p>
            <a:pPr lvl="1"/>
            <a:r>
              <a:rPr lang="en-US" dirty="0" smtClean="0"/>
              <a:t>Health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Agriculture</a:t>
            </a:r>
          </a:p>
          <a:p>
            <a:pPr lvl="1"/>
            <a:endParaRPr lang="en-US" dirty="0"/>
          </a:p>
          <a:p>
            <a:r>
              <a:rPr lang="en-US" dirty="0" smtClean="0"/>
              <a:t>Discuss proposed ideas, provide feedback to one another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about Identification Exercise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89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 smtClean="0"/>
              <a:t>Components of a referee report:</a:t>
            </a:r>
          </a:p>
          <a:p>
            <a:pPr lvl="1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dirty="0" smtClean="0"/>
              <a:t>Cover letter</a:t>
            </a:r>
          </a:p>
          <a:p>
            <a:pPr lvl="2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 smtClean="0"/>
              <a:t>Summary </a:t>
            </a:r>
          </a:p>
          <a:p>
            <a:pPr lvl="2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 smtClean="0"/>
              <a:t>Key concerns</a:t>
            </a:r>
          </a:p>
          <a:p>
            <a:pPr lvl="2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 smtClean="0"/>
              <a:t>Decision </a:t>
            </a:r>
            <a:endParaRPr lang="en-US" dirty="0"/>
          </a:p>
          <a:p>
            <a:pPr lvl="1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dirty="0" smtClean="0"/>
              <a:t>Report</a:t>
            </a:r>
          </a:p>
          <a:p>
            <a:pPr lvl="2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 smtClean="0"/>
              <a:t>Overall view</a:t>
            </a:r>
          </a:p>
          <a:p>
            <a:pPr lvl="2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 smtClean="0"/>
              <a:t>Main concerns</a:t>
            </a:r>
          </a:p>
          <a:p>
            <a:pPr lvl="2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 smtClean="0"/>
              <a:t>Smaller concerns</a:t>
            </a:r>
          </a:p>
          <a:p>
            <a:pPr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/>
              <a:t>No “one-size-fits-all approach”</a:t>
            </a:r>
          </a:p>
          <a:p>
            <a:pPr marL="0" indent="0">
              <a:buClr>
                <a:srgbClr val="3333B2"/>
              </a:buClr>
              <a:buSzPct val="100000"/>
              <a:buNone/>
            </a:pPr>
            <a:endParaRPr lang="en-US" dirty="0"/>
          </a:p>
          <a:p>
            <a:pPr lvl="2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>
              <a:buClr>
                <a:srgbClr val="3333B2"/>
              </a:buClr>
              <a:buSzPct val="100000"/>
              <a:buNone/>
            </a:pPr>
            <a:endParaRPr lang="en-US" sz="3200" dirty="0" smtClean="0"/>
          </a:p>
          <a:p>
            <a:pPr lvl="1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Referee Report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54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 smtClean="0"/>
              <a:t>What is a good paper?</a:t>
            </a:r>
          </a:p>
          <a:p>
            <a:pPr lvl="1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dirty="0" smtClean="0"/>
              <a:t>Clear </a:t>
            </a:r>
          </a:p>
          <a:p>
            <a:pPr lvl="1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dirty="0" smtClean="0"/>
              <a:t>Coherent (understandable)</a:t>
            </a:r>
          </a:p>
          <a:p>
            <a:pPr lvl="1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b="1" dirty="0" smtClean="0"/>
              <a:t>Correct</a:t>
            </a:r>
            <a:endParaRPr lang="en-US" b="1" dirty="0" smtClean="0"/>
          </a:p>
          <a:p>
            <a:pPr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 smtClean="0"/>
              <a:t>Additional contribution</a:t>
            </a:r>
          </a:p>
          <a:p>
            <a:pPr lvl="1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 smtClean="0"/>
              <a:t>Value added of answer to question</a:t>
            </a:r>
          </a:p>
          <a:p>
            <a:pPr lvl="1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3333B2"/>
                </a:solidFill>
              </a:rPr>
              <a:t>Credibility of identification strategy</a:t>
            </a:r>
          </a:p>
          <a:p>
            <a:pPr lvl="1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3333B2"/>
                </a:solidFill>
              </a:rPr>
              <a:t>Validity and robustness of approach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Referee Report: Good paper?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003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dirty="0" smtClean="0"/>
              <a:t>Don’t repeat the abstract, the editor can read the abstract</a:t>
            </a:r>
          </a:p>
          <a:p>
            <a:pPr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 smtClean="0"/>
              <a:t>How would you summarize the paper</a:t>
            </a:r>
          </a:p>
          <a:p>
            <a:pPr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dirty="0" smtClean="0"/>
              <a:t>What do you think is the key contribution</a:t>
            </a:r>
          </a:p>
          <a:p>
            <a:pPr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 smtClean="0"/>
              <a:t>Do you think the authors address it </a:t>
            </a:r>
            <a:r>
              <a:rPr lang="en-US" dirty="0" smtClean="0"/>
              <a:t>correctly</a:t>
            </a: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Referee Report: Overall view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59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dirty="0" smtClean="0"/>
              <a:t>Key issues that the author needs to address</a:t>
            </a:r>
          </a:p>
          <a:p>
            <a:pPr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 smtClean="0"/>
              <a:t>Ensure that it is clear which of your concerns are fundamental </a:t>
            </a:r>
          </a:p>
          <a:p>
            <a:pPr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 smtClean="0"/>
              <a:t>Don’t ask the author to write a different paper</a:t>
            </a:r>
          </a:p>
          <a:p>
            <a:pPr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333B2"/>
                </a:solidFill>
              </a:rPr>
              <a:t>Be constructive! Try to provide solutions where possible accounting for data limitations </a:t>
            </a:r>
          </a:p>
          <a:p>
            <a:pPr marL="0" indent="0">
              <a:buClr>
                <a:srgbClr val="3333B2"/>
              </a:buClr>
              <a:buSzPct val="100000"/>
              <a:buNone/>
            </a:pP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Referee Report: Main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84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Related </a:t>
            </a:r>
            <a:r>
              <a:rPr lang="en-US" dirty="0"/>
              <a:t>literature </a:t>
            </a:r>
            <a:endParaRPr lang="en-US" dirty="0" smtClean="0"/>
          </a:p>
          <a:p>
            <a:pPr lvl="1"/>
            <a:r>
              <a:rPr lang="en-US" sz="2400" dirty="0" smtClean="0"/>
              <a:t>Inappropriate </a:t>
            </a:r>
            <a:r>
              <a:rPr lang="en-US" sz="2400" dirty="0"/>
              <a:t>to the actual material in the </a:t>
            </a:r>
            <a:r>
              <a:rPr lang="en-US" sz="2400" dirty="0" smtClean="0"/>
              <a:t>paper</a:t>
            </a:r>
          </a:p>
          <a:p>
            <a:pPr lvl="1"/>
            <a:r>
              <a:rPr lang="en-US" sz="2400" dirty="0" smtClean="0"/>
              <a:t>Inaccurately described</a:t>
            </a:r>
          </a:p>
          <a:p>
            <a:pPr lvl="1"/>
            <a:r>
              <a:rPr lang="en-US" sz="2400" dirty="0" smtClean="0"/>
              <a:t>Incomplete (very common)</a:t>
            </a:r>
          </a:p>
          <a:p>
            <a:r>
              <a:rPr lang="en-US" dirty="0" smtClean="0"/>
              <a:t>Logical argument </a:t>
            </a:r>
          </a:p>
          <a:p>
            <a:pPr lvl="1"/>
            <a:r>
              <a:rPr lang="en-US" sz="2400" dirty="0"/>
              <a:t>I</a:t>
            </a:r>
            <a:r>
              <a:rPr lang="en-US" sz="2400" dirty="0" smtClean="0"/>
              <a:t>ncorrect </a:t>
            </a:r>
            <a:r>
              <a:rPr lang="en-US" sz="2400" dirty="0"/>
              <a:t>application of </a:t>
            </a:r>
            <a:r>
              <a:rPr lang="en-US" sz="2400" dirty="0" smtClean="0"/>
              <a:t>economic concepts</a:t>
            </a:r>
          </a:p>
          <a:p>
            <a:pPr lvl="1"/>
            <a:r>
              <a:rPr lang="en-US" sz="2400" dirty="0" smtClean="0"/>
              <a:t>Inaccurate mathematical derivations</a:t>
            </a:r>
          </a:p>
          <a:p>
            <a:r>
              <a:rPr lang="en-US" dirty="0" smtClean="0"/>
              <a:t>Loose </a:t>
            </a:r>
            <a:r>
              <a:rPr lang="en-US" dirty="0"/>
              <a:t>ties between the economic model and the empirical analysis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Referee Report: Main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03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Econometric tools are being used inappropriately</a:t>
            </a:r>
          </a:p>
          <a:p>
            <a:pPr lvl="1"/>
            <a:r>
              <a:rPr lang="en-US" sz="2000" dirty="0"/>
              <a:t>Incorrectly used</a:t>
            </a:r>
          </a:p>
          <a:p>
            <a:pPr lvl="1"/>
            <a:r>
              <a:rPr lang="en-US" sz="2000" dirty="0"/>
              <a:t>Assumptions do not hold</a:t>
            </a:r>
          </a:p>
          <a:p>
            <a:pPr lvl="1"/>
            <a:r>
              <a:rPr lang="en-US" sz="2000" dirty="0"/>
              <a:t>Assumptions not defended with evidence </a:t>
            </a:r>
          </a:p>
          <a:p>
            <a:r>
              <a:rPr lang="en-US" sz="2800" dirty="0" smtClean="0"/>
              <a:t>Estimated key </a:t>
            </a:r>
            <a:r>
              <a:rPr lang="en-US" sz="2800" dirty="0"/>
              <a:t>c</a:t>
            </a:r>
            <a:r>
              <a:rPr lang="en-US" sz="2800" dirty="0" smtClean="0"/>
              <a:t>oefficients </a:t>
            </a:r>
            <a:r>
              <a:rPr lang="en-US" sz="2800" dirty="0"/>
              <a:t>of </a:t>
            </a:r>
            <a:r>
              <a:rPr lang="en-US" sz="2800" dirty="0" smtClean="0"/>
              <a:t>interest</a:t>
            </a:r>
          </a:p>
          <a:p>
            <a:pPr lvl="1"/>
            <a:r>
              <a:rPr lang="en-US" sz="2000" dirty="0"/>
              <a:t>N</a:t>
            </a:r>
            <a:r>
              <a:rPr lang="en-US" sz="2000" dirty="0" smtClean="0"/>
              <a:t>ot </a:t>
            </a:r>
            <a:r>
              <a:rPr lang="en-US" sz="2000" dirty="0"/>
              <a:t>properly identified </a:t>
            </a:r>
            <a:endParaRPr lang="en-US" sz="2000" dirty="0" smtClean="0"/>
          </a:p>
          <a:p>
            <a:pPr lvl="1"/>
            <a:r>
              <a:rPr lang="en-US" sz="2000" dirty="0" smtClean="0"/>
              <a:t>Not robust</a:t>
            </a:r>
            <a:endParaRPr lang="en-US" sz="2000" dirty="0"/>
          </a:p>
          <a:p>
            <a:pPr lvl="1"/>
            <a:r>
              <a:rPr lang="en-US" sz="2000" dirty="0" smtClean="0"/>
              <a:t>Additional </a:t>
            </a:r>
            <a:r>
              <a:rPr lang="en-US" sz="2000" dirty="0" smtClean="0"/>
              <a:t>robustness checks needed</a:t>
            </a:r>
          </a:p>
          <a:p>
            <a:r>
              <a:rPr lang="en-US" sz="2800" dirty="0" smtClean="0"/>
              <a:t>Interpretation </a:t>
            </a:r>
            <a:r>
              <a:rPr lang="en-US" sz="2800" dirty="0"/>
              <a:t>of empirical results is </a:t>
            </a:r>
            <a:r>
              <a:rPr lang="en-US" sz="2800" dirty="0" smtClean="0"/>
              <a:t>inappropriate </a:t>
            </a:r>
            <a:endParaRPr lang="en-US" sz="2000" dirty="0" smtClean="0"/>
          </a:p>
          <a:p>
            <a:pPr lvl="1"/>
            <a:r>
              <a:rPr lang="en-US" sz="2000" dirty="0" smtClean="0"/>
              <a:t>Overstates the contribution</a:t>
            </a:r>
          </a:p>
          <a:p>
            <a:pPr lvl="1"/>
            <a:r>
              <a:rPr lang="en-US" sz="2000" dirty="0" smtClean="0"/>
              <a:t>Overstates the claim (e.g. causation vs. correlation)</a:t>
            </a:r>
          </a:p>
          <a:p>
            <a:r>
              <a:rPr lang="en-US" sz="2800" dirty="0" smtClean="0"/>
              <a:t>Conclusions </a:t>
            </a:r>
            <a:r>
              <a:rPr lang="en-US" sz="2800" dirty="0"/>
              <a:t>are incorrectly made or </a:t>
            </a:r>
            <a:r>
              <a:rPr lang="en-US" sz="2800" dirty="0" smtClean="0"/>
              <a:t>expressed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Referee Report: Main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519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3333B2"/>
                </a:solidFill>
              </a:rPr>
              <a:t>Econometric tools are being used inappropriately</a:t>
            </a:r>
          </a:p>
          <a:p>
            <a:pPr lvl="1"/>
            <a:r>
              <a:rPr lang="en-US" sz="2000" dirty="0">
                <a:solidFill>
                  <a:srgbClr val="3333B2"/>
                </a:solidFill>
              </a:rPr>
              <a:t>Incorrectly used</a:t>
            </a:r>
          </a:p>
          <a:p>
            <a:pPr lvl="1"/>
            <a:r>
              <a:rPr lang="en-US" sz="2000" dirty="0">
                <a:solidFill>
                  <a:srgbClr val="3333B2"/>
                </a:solidFill>
              </a:rPr>
              <a:t>Assumptions do not hold</a:t>
            </a:r>
          </a:p>
          <a:p>
            <a:pPr lvl="1"/>
            <a:r>
              <a:rPr lang="en-US" sz="2000" dirty="0">
                <a:solidFill>
                  <a:srgbClr val="3333B2"/>
                </a:solidFill>
              </a:rPr>
              <a:t>Assumptions not defended with evidence </a:t>
            </a:r>
          </a:p>
          <a:p>
            <a:r>
              <a:rPr lang="en-US" sz="2800" dirty="0" smtClean="0">
                <a:solidFill>
                  <a:srgbClr val="3333B2"/>
                </a:solidFill>
              </a:rPr>
              <a:t>Estimated key </a:t>
            </a:r>
            <a:r>
              <a:rPr lang="en-US" sz="2800" dirty="0">
                <a:solidFill>
                  <a:srgbClr val="3333B2"/>
                </a:solidFill>
              </a:rPr>
              <a:t>c</a:t>
            </a:r>
            <a:r>
              <a:rPr lang="en-US" sz="2800" dirty="0" smtClean="0">
                <a:solidFill>
                  <a:srgbClr val="3333B2"/>
                </a:solidFill>
              </a:rPr>
              <a:t>oefficients </a:t>
            </a:r>
            <a:r>
              <a:rPr lang="en-US" sz="2800" dirty="0">
                <a:solidFill>
                  <a:srgbClr val="3333B2"/>
                </a:solidFill>
              </a:rPr>
              <a:t>of </a:t>
            </a:r>
            <a:r>
              <a:rPr lang="en-US" sz="2800" dirty="0" smtClean="0">
                <a:solidFill>
                  <a:srgbClr val="3333B2"/>
                </a:solidFill>
              </a:rPr>
              <a:t>interest</a:t>
            </a:r>
          </a:p>
          <a:p>
            <a:pPr lvl="1"/>
            <a:r>
              <a:rPr lang="en-US" sz="2000" dirty="0">
                <a:solidFill>
                  <a:srgbClr val="3333B2"/>
                </a:solidFill>
              </a:rPr>
              <a:t>N</a:t>
            </a:r>
            <a:r>
              <a:rPr lang="en-US" sz="2000" dirty="0" smtClean="0">
                <a:solidFill>
                  <a:srgbClr val="3333B2"/>
                </a:solidFill>
              </a:rPr>
              <a:t>ot </a:t>
            </a:r>
            <a:r>
              <a:rPr lang="en-US" sz="2000" dirty="0">
                <a:solidFill>
                  <a:srgbClr val="3333B2"/>
                </a:solidFill>
              </a:rPr>
              <a:t>properly identified </a:t>
            </a:r>
            <a:endParaRPr lang="en-US" sz="2000" dirty="0" smtClean="0">
              <a:solidFill>
                <a:srgbClr val="3333B2"/>
              </a:solidFill>
            </a:endParaRPr>
          </a:p>
          <a:p>
            <a:pPr lvl="1"/>
            <a:r>
              <a:rPr lang="en-US" sz="2000" dirty="0" smtClean="0">
                <a:solidFill>
                  <a:srgbClr val="3333B2"/>
                </a:solidFill>
              </a:rPr>
              <a:t>Not robust</a:t>
            </a:r>
            <a:endParaRPr lang="en-US" sz="2000" dirty="0">
              <a:solidFill>
                <a:srgbClr val="3333B2"/>
              </a:solidFill>
            </a:endParaRPr>
          </a:p>
          <a:p>
            <a:pPr lvl="1"/>
            <a:r>
              <a:rPr lang="en-US" sz="2000" dirty="0" smtClean="0">
                <a:solidFill>
                  <a:srgbClr val="3333B2"/>
                </a:solidFill>
              </a:rPr>
              <a:t>Additional </a:t>
            </a:r>
            <a:r>
              <a:rPr lang="en-US" sz="2000" dirty="0" smtClean="0">
                <a:solidFill>
                  <a:srgbClr val="3333B2"/>
                </a:solidFill>
              </a:rPr>
              <a:t>robustness checks needed</a:t>
            </a:r>
          </a:p>
          <a:p>
            <a:r>
              <a:rPr lang="en-US" sz="2800" dirty="0" smtClean="0">
                <a:solidFill>
                  <a:srgbClr val="3333B2"/>
                </a:solidFill>
              </a:rPr>
              <a:t>Interpretation </a:t>
            </a:r>
            <a:r>
              <a:rPr lang="en-US" sz="2800" dirty="0">
                <a:solidFill>
                  <a:srgbClr val="3333B2"/>
                </a:solidFill>
              </a:rPr>
              <a:t>of empirical results is </a:t>
            </a:r>
            <a:r>
              <a:rPr lang="en-US" sz="2800" dirty="0" smtClean="0">
                <a:solidFill>
                  <a:srgbClr val="3333B2"/>
                </a:solidFill>
              </a:rPr>
              <a:t>inappropriate </a:t>
            </a:r>
            <a:endParaRPr lang="en-US" sz="2000" dirty="0" smtClean="0">
              <a:solidFill>
                <a:srgbClr val="3333B2"/>
              </a:solidFill>
            </a:endParaRPr>
          </a:p>
          <a:p>
            <a:pPr lvl="1"/>
            <a:r>
              <a:rPr lang="en-US" sz="2000" dirty="0" smtClean="0"/>
              <a:t>Overstates the contribution</a:t>
            </a:r>
          </a:p>
          <a:p>
            <a:pPr lvl="1"/>
            <a:r>
              <a:rPr lang="en-US" sz="2000" dirty="0" smtClean="0">
                <a:solidFill>
                  <a:srgbClr val="3333B2"/>
                </a:solidFill>
              </a:rPr>
              <a:t>Overstates the claim (e.g. causation vs. correlation)</a:t>
            </a:r>
          </a:p>
          <a:p>
            <a:r>
              <a:rPr lang="en-US" sz="2800" dirty="0" smtClean="0"/>
              <a:t>Conclusions </a:t>
            </a:r>
            <a:r>
              <a:rPr lang="en-US" sz="2800" dirty="0"/>
              <a:t>are incorrectly made or </a:t>
            </a:r>
            <a:r>
              <a:rPr lang="en-US" sz="2800" dirty="0" smtClean="0"/>
              <a:t>expressed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Referee Report: Main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783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Do not bring these up when discussing a paper</a:t>
            </a:r>
          </a:p>
          <a:p>
            <a:r>
              <a:rPr lang="en-US" sz="2800" dirty="0" smtClean="0"/>
              <a:t>Specific places in text where discussion hard </a:t>
            </a:r>
            <a:r>
              <a:rPr lang="en-US" sz="2800" dirty="0"/>
              <a:t>to follow or </a:t>
            </a:r>
            <a:r>
              <a:rPr lang="en-US" sz="2800" dirty="0" smtClean="0"/>
              <a:t>confusing</a:t>
            </a:r>
          </a:p>
          <a:p>
            <a:r>
              <a:rPr lang="en-US" sz="2800" dirty="0" smtClean="0"/>
              <a:t>Not using standard notation</a:t>
            </a:r>
          </a:p>
          <a:p>
            <a:r>
              <a:rPr lang="en-US" sz="2800" dirty="0" smtClean="0"/>
              <a:t>Spelling </a:t>
            </a:r>
            <a:r>
              <a:rPr lang="en-US" sz="2800" dirty="0"/>
              <a:t>and grammatical </a:t>
            </a:r>
            <a:r>
              <a:rPr lang="en-US" sz="2800" dirty="0" smtClean="0"/>
              <a:t>errors</a:t>
            </a:r>
          </a:p>
          <a:p>
            <a:r>
              <a:rPr lang="en-US" sz="2800" dirty="0" smtClean="0"/>
              <a:t>Missing </a:t>
            </a:r>
            <a:r>
              <a:rPr lang="en-US" sz="2800" dirty="0"/>
              <a:t>data sources and </a:t>
            </a:r>
            <a:r>
              <a:rPr lang="en-US" sz="2800" dirty="0" smtClean="0"/>
              <a:t>poorly constructed </a:t>
            </a:r>
            <a:r>
              <a:rPr lang="en-US" sz="2800" dirty="0"/>
              <a:t>Tables or </a:t>
            </a:r>
            <a:r>
              <a:rPr lang="en-US" sz="2800" dirty="0" smtClean="0"/>
              <a:t>Figures</a:t>
            </a:r>
          </a:p>
          <a:p>
            <a:r>
              <a:rPr lang="en-US" sz="2800" dirty="0" smtClean="0"/>
              <a:t>References </a:t>
            </a:r>
            <a:r>
              <a:rPr lang="en-US" sz="2800" dirty="0"/>
              <a:t>to the literature that are missing </a:t>
            </a:r>
            <a:r>
              <a:rPr lang="en-US" sz="2800" dirty="0" smtClean="0"/>
              <a:t>or incorrect</a:t>
            </a:r>
            <a:endParaRPr lang="en-US" sz="6600" dirty="0" smtClean="0"/>
          </a:p>
          <a:p>
            <a:pPr lvl="1">
              <a:buClr>
                <a:srgbClr val="3333B2"/>
              </a:buClr>
              <a:buSzPct val="100000"/>
              <a:buFont typeface="Arial" panose="020B0604020202020204" pitchFamily="34" charset="0"/>
              <a:buChar char="•"/>
            </a:pP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Referee Report: Minor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07644"/>
      </p:ext>
    </p:extLst>
  </p:cSld>
  <p:clrMapOvr>
    <a:masterClrMapping/>
  </p:clrMapOvr>
</p:sld>
</file>

<file path=ppt/theme/theme1.xml><?xml version="1.0" encoding="utf-8"?>
<a:theme xmlns:a="http://schemas.openxmlformats.org/drawingml/2006/main" name="Beam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Beamer</Template>
  <TotalTime>22757</TotalTime>
  <Words>518</Words>
  <Application>Microsoft Office PowerPoint</Application>
  <PresentationFormat>On-screen Show (4:3)</PresentationFormat>
  <Paragraphs>115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Beamer</vt:lpstr>
      <vt:lpstr>Refereeing and Discussant Guidelines</vt:lpstr>
      <vt:lpstr>Referee Report</vt:lpstr>
      <vt:lpstr>Referee Report: Good paper?</vt:lpstr>
      <vt:lpstr>Referee Report: Overall view</vt:lpstr>
      <vt:lpstr>Referee Report: Main Concerns</vt:lpstr>
      <vt:lpstr>Referee Report: Main concerns</vt:lpstr>
      <vt:lpstr>Referee Report: Main concerns</vt:lpstr>
      <vt:lpstr>Referee Report: Main concerns</vt:lpstr>
      <vt:lpstr>Referee Report: Minor concerns</vt:lpstr>
      <vt:lpstr>Additional Resources</vt:lpstr>
      <vt:lpstr>For today… </vt:lpstr>
      <vt:lpstr>For today…</vt:lpstr>
      <vt:lpstr>Thinking about Identification</vt:lpstr>
      <vt:lpstr>Thinking about Identification Exercise</vt:lpstr>
    </vt:vector>
  </TitlesOfParts>
  <Company>IFPRI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Constrained Provider Choice</dc:title>
  <dc:creator>Godlonton, Susan (IFPRI)</dc:creator>
  <cp:lastModifiedBy>Godlonton, Susan (IFPRI)</cp:lastModifiedBy>
  <cp:revision>92</cp:revision>
  <cp:lastPrinted>2014-05-22T15:09:36Z</cp:lastPrinted>
  <dcterms:created xsi:type="dcterms:W3CDTF">2014-05-06T17:20:54Z</dcterms:created>
  <dcterms:modified xsi:type="dcterms:W3CDTF">2014-06-04T08:24:28Z</dcterms:modified>
</cp:coreProperties>
</file>