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57" r:id="rId4"/>
    <p:sldId id="369" r:id="rId5"/>
    <p:sldId id="371" r:id="rId6"/>
    <p:sldId id="264" r:id="rId7"/>
    <p:sldId id="258" r:id="rId8"/>
    <p:sldId id="260" r:id="rId9"/>
    <p:sldId id="261" r:id="rId10"/>
    <p:sldId id="259" r:id="rId11"/>
    <p:sldId id="262" r:id="rId12"/>
    <p:sldId id="427" r:id="rId13"/>
    <p:sldId id="428" r:id="rId14"/>
    <p:sldId id="429" r:id="rId15"/>
    <p:sldId id="431" r:id="rId16"/>
    <p:sldId id="430" r:id="rId17"/>
    <p:sldId id="432" r:id="rId18"/>
    <p:sldId id="375" r:id="rId19"/>
    <p:sldId id="263" r:id="rId20"/>
    <p:sldId id="376" r:id="rId21"/>
    <p:sldId id="360" r:id="rId22"/>
    <p:sldId id="367" r:id="rId23"/>
    <p:sldId id="349" r:id="rId24"/>
    <p:sldId id="358" r:id="rId25"/>
    <p:sldId id="426" r:id="rId26"/>
    <p:sldId id="361" r:id="rId27"/>
    <p:sldId id="362" r:id="rId28"/>
    <p:sldId id="425" r:id="rId29"/>
    <p:sldId id="364" r:id="rId30"/>
    <p:sldId id="363" r:id="rId31"/>
    <p:sldId id="365" r:id="rId32"/>
    <p:sldId id="380" r:id="rId33"/>
    <p:sldId id="385" r:id="rId34"/>
    <p:sldId id="386" r:id="rId35"/>
    <p:sldId id="387" r:id="rId36"/>
    <p:sldId id="388" r:id="rId37"/>
    <p:sldId id="389" r:id="rId38"/>
    <p:sldId id="390" r:id="rId39"/>
    <p:sldId id="3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7B8F-7EDB-40B2-B9C8-DAC5B1759EFB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E481F-5481-4B62-9759-240584E88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4143589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39" tIns="48521" rIns="97039" bIns="48521" anchor="b"/>
          <a:lstStyle/>
          <a:p>
            <a:pPr algn="r" defTabSz="969763"/>
            <a:fld id="{676A4B58-2145-4C73-AD0D-A4F12EE567F3}" type="slidenum">
              <a:rPr lang="en-US" sz="1100"/>
              <a:pPr algn="r" defTabSz="969763"/>
              <a:t>4</a:t>
            </a:fld>
            <a:endParaRPr lang="en-US" sz="11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1660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4143589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39" tIns="48521" rIns="97039" bIns="48521" anchor="b"/>
          <a:lstStyle/>
          <a:p>
            <a:pPr algn="r" defTabSz="969763"/>
            <a:fld id="{676A4B58-2145-4C73-AD0D-A4F12EE567F3}" type="slidenum">
              <a:rPr lang="en-US" sz="1100"/>
              <a:pPr algn="r" defTabSz="969763"/>
              <a:t>5</a:t>
            </a:fld>
            <a:endParaRPr lang="en-US" sz="11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1562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Avitabile</a:t>
            </a:r>
            <a:r>
              <a:rPr lang="en-US" sz="2400" dirty="0" smtClean="0"/>
              <a:t> and Di </a:t>
            </a:r>
            <a:r>
              <a:rPr lang="en-US" sz="2400" dirty="0" err="1" smtClean="0"/>
              <a:t>Maro</a:t>
            </a:r>
            <a:r>
              <a:rPr lang="en-US" sz="2400" dirty="0" smtClean="0"/>
              <a:t>, 2007) – CCSCREENING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/>
              <a:t>Naguib</a:t>
            </a:r>
            <a:r>
              <a:rPr lang="en-US" sz="2400" dirty="0" smtClean="0"/>
              <a:t> - FGC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E481F-5481-4B62-9759-240584E88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</a:t>
            </a:r>
            <a:r>
              <a:rPr lang="en-US" sz="1200" dirty="0" err="1" smtClean="0"/>
              <a:t>Angelucci</a:t>
            </a:r>
            <a:r>
              <a:rPr lang="en-US" sz="1200" dirty="0" smtClean="0"/>
              <a:t> and De </a:t>
            </a:r>
            <a:r>
              <a:rPr lang="en-US" sz="1200" dirty="0" err="1" smtClean="0"/>
              <a:t>Giorgi</a:t>
            </a:r>
            <a:r>
              <a:rPr lang="en-US" sz="1200" dirty="0" smtClean="0"/>
              <a:t>, 2009; Cunha et al. 2013); (de Mel et al. 2008)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E481F-5481-4B62-9759-240584E88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E481F-5481-4B62-9759-240584E88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E481F-5481-4B62-9759-240584E88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E481F-5481-4B62-9759-240584E88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SLIDES HERE&gt;&gt;&gt;&gt;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E481F-5481-4B62-9759-240584E88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7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embedded&amp;v=BTqXF9AdIm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698501"/>
            <a:ext cx="10993549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Impact </a:t>
            </a:r>
            <a:r>
              <a:rPr lang="en-US" dirty="0"/>
              <a:t>Evaluation Network (AIEN</a:t>
            </a:r>
            <a:r>
              <a:rPr lang="en-US" dirty="0" smtClean="0"/>
              <a:t>) ROUND II:</a:t>
            </a:r>
            <a:br>
              <a:rPr lang="en-US" dirty="0" smtClean="0"/>
            </a:b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076345"/>
            <a:ext cx="10993546" cy="971655"/>
          </a:xfrm>
        </p:spPr>
        <p:txBody>
          <a:bodyPr>
            <a:noAutofit/>
          </a:bodyPr>
          <a:lstStyle/>
          <a:p>
            <a:r>
              <a:rPr lang="en-US" sz="2400" dirty="0" smtClean="0"/>
              <a:t>Susan </a:t>
            </a:r>
            <a:r>
              <a:rPr lang="en-US" sz="2400" dirty="0" smtClean="0"/>
              <a:t>Godlonton</a:t>
            </a:r>
            <a:endParaRPr lang="en-US" sz="2400" dirty="0" smtClean="0"/>
          </a:p>
          <a:p>
            <a:r>
              <a:rPr lang="en-US" sz="2400" dirty="0" smtClean="0"/>
              <a:t>Markets, trade and institutions,  IFPRI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83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General equilibrium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Crowding out, displacement</a:t>
            </a:r>
          </a:p>
          <a:p>
            <a:r>
              <a:rPr lang="en-US" sz="2600" dirty="0" smtClean="0"/>
              <a:t>Active labor market programs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600" dirty="0" smtClean="0"/>
              <a:t>Any program changing equilibrium market prices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200" dirty="0" smtClean="0"/>
              <a:t>Cash transfer </a:t>
            </a:r>
            <a:r>
              <a:rPr lang="en-US" sz="2200" dirty="0" smtClean="0"/>
              <a:t>programs; </a:t>
            </a:r>
            <a:r>
              <a:rPr lang="en-US" sz="2200" dirty="0" smtClean="0"/>
              <a:t>Public works programs (e.g. NREGA)</a:t>
            </a:r>
            <a:endParaRPr lang="en-US" sz="2200" dirty="0"/>
          </a:p>
          <a:p>
            <a:r>
              <a:rPr lang="en-US" sz="2600" dirty="0" smtClean="0"/>
              <a:t>Firm level </a:t>
            </a:r>
            <a:r>
              <a:rPr lang="en-US" sz="2600" dirty="0" smtClean="0"/>
              <a:t>interventions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567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Basic Model of Social Interactions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3314"/>
            <a:ext cx="11029615" cy="490582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Studying peer effects we are interested in how individual </a:t>
            </a:r>
            <a:r>
              <a:rPr lang="en-US" sz="3200" i="1" dirty="0" smtClean="0"/>
              <a:t>i</a:t>
            </a:r>
            <a:r>
              <a:rPr lang="en-US" sz="3200" dirty="0" smtClean="0"/>
              <a:t>’s acts in response to behavior by individual </a:t>
            </a:r>
            <a:r>
              <a:rPr lang="en-US" sz="3200" i="1" dirty="0" smtClean="0"/>
              <a:t>j</a:t>
            </a:r>
            <a:r>
              <a:rPr lang="en-US" sz="3200" dirty="0" smtClean="0"/>
              <a:t> or a group of other individuals </a:t>
            </a:r>
            <a:endParaRPr lang="en-US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Why might this be difficult?</a:t>
            </a:r>
            <a:endParaRPr lang="en-US" sz="32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35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Manski</a:t>
            </a:r>
            <a:r>
              <a:rPr lang="en-US" sz="4400" dirty="0" smtClean="0"/>
              <a:t>, 1993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2030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Classic structural model for estimating social interactions</a:t>
                </a:r>
              </a:p>
              <a:p>
                <a:r>
                  <a:rPr lang="en-US" sz="2400" dirty="0" smtClean="0"/>
                  <a:t>Define: </a:t>
                </a:r>
              </a:p>
              <a:p>
                <a:pPr lvl="1"/>
                <a:r>
                  <a:rPr lang="en-US" sz="2000" i="1" dirty="0" err="1" smtClean="0"/>
                  <a:t>a</a:t>
                </a:r>
                <a:r>
                  <a:rPr lang="en-US" sz="2000" i="1" baseline="-25000" dirty="0" err="1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is the action of agent</a:t>
                </a:r>
                <a:r>
                  <a:rPr lang="en-US" sz="2000" i="1" dirty="0" smtClean="0"/>
                  <a:t> </a:t>
                </a:r>
                <a:r>
                  <a:rPr lang="en-US" sz="2000" i="1" dirty="0" err="1" smtClean="0"/>
                  <a:t>i</a:t>
                </a:r>
                <a:endParaRPr lang="en-US" sz="2000" i="1" dirty="0" smtClean="0"/>
              </a:p>
              <a:p>
                <a:pPr lvl="1"/>
                <a:r>
                  <a:rPr lang="en-US" sz="2000" i="1" dirty="0"/>
                  <a:t>x</a:t>
                </a:r>
                <a:r>
                  <a:rPr lang="en-US" sz="2000" i="1" baseline="-25000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are the characteristics of </a:t>
                </a:r>
                <a:r>
                  <a:rPr lang="en-US" sz="2000" dirty="0"/>
                  <a:t>agent</a:t>
                </a:r>
                <a:r>
                  <a:rPr lang="en-US" sz="2000" i="1" dirty="0"/>
                  <a:t> </a:t>
                </a:r>
                <a:r>
                  <a:rPr lang="en-US" sz="2000" i="1" dirty="0" smtClean="0"/>
                  <a:t>I</a:t>
                </a:r>
              </a:p>
              <a:p>
                <a:pPr lvl="1"/>
                <a:r>
                  <a:rPr lang="en-US" sz="2000" i="1" dirty="0" smtClean="0"/>
                  <a:t>N</a:t>
                </a:r>
                <a:r>
                  <a:rPr lang="en-US" sz="2000" i="1" baseline="-25000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is agent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’s social neighborhood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is the weight agent </a:t>
                </a:r>
                <a:r>
                  <a:rPr lang="en-US" sz="2000" i="1" dirty="0" err="1" smtClean="0"/>
                  <a:t>i</a:t>
                </a:r>
                <a:r>
                  <a:rPr lang="en-US" sz="2000" dirty="0" smtClean="0"/>
                  <a:t> attaches to the importance of each neighbor in her neighborhood</a:t>
                </a:r>
              </a:p>
              <a:p>
                <a:pPr lvl="1"/>
                <a:r>
                  <a:rPr lang="en-US" sz="2000" dirty="0" smtClean="0"/>
                  <a:t>All weights need to sum to 1,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Think of weights as the importance of each neighbor, in this case each neighbor has equal weight</a:t>
                </a:r>
              </a:p>
              <a:p>
                <a:pPr lvl="2"/>
                <a:r>
                  <a:rPr lang="en-US" sz="1800" dirty="0" smtClean="0"/>
                  <a:t>Often don’t have data to be able to ascribe differential weights based on actual exposure, or intensity of the interaction</a:t>
                </a: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20304"/>
              </a:xfrm>
              <a:blipFill rotWithShape="0">
                <a:blip r:embed="rId3"/>
                <a:stretch>
                  <a:fillRect l="-552" t="-7948" r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8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Manski</a:t>
            </a:r>
            <a:r>
              <a:rPr lang="en-US" sz="4400" dirty="0" smtClean="0"/>
              <a:t>, 1993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2030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Assume: </a:t>
                </a:r>
              </a:p>
              <a:p>
                <a:pPr lvl="1"/>
                <a:r>
                  <a:rPr lang="en-US" sz="2000" dirty="0" smtClean="0"/>
                  <a:t>Agent’s action is a function of the actions in her social neighborhood</a:t>
                </a: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̃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= endogenous social interaction effect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= direct effect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 = exogenous/contextual social interaction effect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= unobserved characteristics</a:t>
                </a:r>
              </a:p>
              <a:p>
                <a:r>
                  <a:rPr lang="en-US" sz="2200" dirty="0" smtClean="0"/>
                  <a:t>Note: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/>
                  <a:t>;    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20304"/>
              </a:xfrm>
              <a:blipFill rotWithShape="0">
                <a:blip r:embed="rId3"/>
                <a:stretch>
                  <a:fillRect l="-552" b="-1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71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Manski</a:t>
            </a:r>
            <a:r>
              <a:rPr lang="en-US" sz="4400" dirty="0" smtClean="0"/>
              <a:t>, 1993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2030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Exogenous effect/Contextual social interaction effect work through friends characteristics</a:t>
                </a:r>
              </a:p>
              <a:p>
                <a:r>
                  <a:rPr lang="en-US" sz="2800" dirty="0" smtClean="0"/>
                  <a:t>Endogenous effect works through friends actions/behaviors; gives rise to social multiplier effect</a:t>
                </a:r>
              </a:p>
              <a:p>
                <a:pPr lvl="1"/>
                <a:r>
                  <a:rPr lang="en-US" sz="2800" dirty="0" smtClean="0"/>
                  <a:t>Assume some shock to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, and that individual </a:t>
                </a:r>
                <a:r>
                  <a:rPr lang="en-US" sz="2800" i="1" dirty="0" err="1" smtClean="0"/>
                  <a:t>i</a:t>
                </a:r>
                <a:r>
                  <a:rPr lang="en-US" sz="2800" dirty="0" smtClean="0"/>
                  <a:t> has 1 friend j</a:t>
                </a:r>
              </a:p>
              <a:p>
                <a:pPr lvl="1"/>
                <a:r>
                  <a:rPr lang="en-US" sz="2800" dirty="0" smtClean="0"/>
                  <a:t>Then j’s action will be affected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, that affects me</a:t>
                </a:r>
              </a:p>
              <a:p>
                <a:pPr lvl="1"/>
                <a:r>
                  <a:rPr lang="en-US" sz="2800" dirty="0" smtClean="0"/>
                  <a:t>Which in turn will affect individual </a:t>
                </a:r>
                <a:r>
                  <a:rPr lang="en-US" sz="2800" i="1" dirty="0" smtClean="0"/>
                  <a:t>j</a:t>
                </a:r>
                <a:r>
                  <a:rPr lang="en-US" sz="2800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etc</a:t>
                </a:r>
                <a:endParaRPr lang="en-US" sz="2800" dirty="0" smtClean="0"/>
              </a:p>
              <a:p>
                <a:pPr lvl="1"/>
                <a:r>
                  <a:rPr lang="en-US" sz="2800" dirty="0" smtClean="0"/>
                  <a:t>Ultimately, affecting j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20304"/>
              </a:xfrm>
              <a:blipFill rotWithShape="0">
                <a:blip r:embed="rId3"/>
                <a:stretch>
                  <a:fillRect l="-773" t="-5202" r="-552" b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74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Econometric Challenges: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42502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Reflection problem: </a:t>
                </a:r>
              </a:p>
              <a:p>
                <a:pPr lvl="1"/>
                <a:r>
                  <a:rPr lang="en-US" sz="2800" dirty="0" smtClean="0"/>
                  <a:t>Due to social multiplier, my shock is correlated with friends actions. Difficult to consistently estimate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lvl="1"/>
                <a:r>
                  <a:rPr lang="en-US" sz="2800" dirty="0" smtClean="0"/>
                  <a:t>My action affects my friend, therefore both are determined in equilibrium and both are dependent variables.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425020"/>
              </a:xfrm>
              <a:blipFill rotWithShape="0"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9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Econometric Challenges: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4250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 smtClean="0"/>
                  <a:t>Assortativity</a:t>
                </a:r>
                <a:r>
                  <a:rPr lang="en-US" sz="2800" dirty="0" smtClean="0"/>
                  <a:t> in friendship formation:</a:t>
                </a:r>
              </a:p>
              <a:p>
                <a:pPr lvl="1"/>
                <a:r>
                  <a:rPr lang="en-US" sz="2400" dirty="0" smtClean="0"/>
                  <a:t>Agents mix with agents similar to themselves. </a:t>
                </a:r>
              </a:p>
              <a:p>
                <a:pPr lvl="1"/>
                <a:r>
                  <a:rPr lang="en-US" sz="2400" dirty="0" smtClean="0"/>
                  <a:t>Selection of this sort leads to correlation between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correlation between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In this case neither the contextual or correlated effect can be estimated</a:t>
                </a:r>
              </a:p>
              <a:p>
                <a:pPr lvl="1"/>
                <a:r>
                  <a:rPr lang="en-US" sz="2400" dirty="0" smtClean="0"/>
                  <a:t>i.e. Selection bias makes it difficult to know if two high performing students are high performing because they live together or were high performers to begin with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425020"/>
              </a:xfrm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71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Econometric Challenges: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250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shocks</a:t>
            </a:r>
          </a:p>
          <a:p>
            <a:pPr lvl="1"/>
            <a:r>
              <a:rPr lang="en-US" sz="2400" dirty="0" smtClean="0"/>
              <a:t>Individuals in the same neighborhood subject to correlated shocks, therefore correlation in actions.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8158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Empirical identification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3314"/>
            <a:ext cx="11029615" cy="490582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 smtClean="0"/>
              <a:t>Manski</a:t>
            </a:r>
            <a:r>
              <a:rPr lang="en-US" sz="3200" dirty="0" smtClean="0"/>
              <a:t> </a:t>
            </a:r>
            <a:r>
              <a:rPr lang="en-US" sz="3200" dirty="0"/>
              <a:t>(1993</a:t>
            </a:r>
            <a:r>
              <a:rPr lang="en-US" sz="3200" dirty="0" smtClean="0"/>
              <a:t>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u="sng" dirty="0" smtClean="0"/>
              <a:t>Endogenous</a:t>
            </a:r>
            <a:r>
              <a:rPr lang="en-US" sz="2800" dirty="0" smtClean="0"/>
              <a:t>: peer’s behavior affects my behavior (peer pressure, stigma, support, imitation, learning)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u="sng" dirty="0" smtClean="0"/>
              <a:t>Exogenous/Contextual</a:t>
            </a:r>
            <a:r>
              <a:rPr lang="en-US" sz="2800" dirty="0"/>
              <a:t>: peer’s background affects my behavior or some outside factor affects us both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u="sng" dirty="0"/>
              <a:t>Correlated</a:t>
            </a:r>
            <a:r>
              <a:rPr lang="en-US" sz="2800" dirty="0"/>
              <a:t>: self-selection in to a group based on correlated </a:t>
            </a:r>
            <a:r>
              <a:rPr lang="en-US" sz="2800" dirty="0" smtClean="0"/>
              <a:t>characteristics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5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Empirical identification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523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Some strategies:</a:t>
            </a:r>
            <a:endParaRPr lang="en-US" sz="32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/>
              <a:t>Randomize social networks (e.g. dorm room assignments</a:t>
            </a:r>
            <a:r>
              <a:rPr lang="en-US" sz="2800" dirty="0" smtClean="0"/>
              <a:t>, classroom </a:t>
            </a:r>
            <a:r>
              <a:rPr lang="en-US" sz="2800" dirty="0" smtClean="0"/>
              <a:t>assignments, work assignments)</a:t>
            </a:r>
            <a:endParaRPr lang="en-US" sz="2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Randomize </a:t>
            </a:r>
            <a:r>
              <a:rPr lang="en-US" sz="2800" dirty="0"/>
              <a:t>intensity of networks </a:t>
            </a:r>
            <a:r>
              <a:rPr lang="en-US" sz="2800" dirty="0" smtClean="0"/>
              <a:t>exposed (e.g. fraction of community provided incentive or information; fraction of school provided deworming drugs</a:t>
            </a:r>
            <a:r>
              <a:rPr lang="en-US" sz="28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Extensive network data collection and structural modelling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07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41860"/>
            <a:ext cx="11029615" cy="4065758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Introduction</a:t>
            </a:r>
            <a:endParaRPr lang="en-US" sz="2400" dirty="0" smtClean="0"/>
          </a:p>
          <a:p>
            <a:r>
              <a:rPr lang="en-US" sz="2400" dirty="0" smtClean="0"/>
              <a:t>Estimation challenges</a:t>
            </a:r>
          </a:p>
          <a:p>
            <a:r>
              <a:rPr lang="en-US" sz="2400" dirty="0" smtClean="0"/>
              <a:t>Existing literature: Health and Education</a:t>
            </a:r>
          </a:p>
          <a:p>
            <a:r>
              <a:rPr lang="en-US" sz="2400" dirty="0"/>
              <a:t>STATA </a:t>
            </a:r>
            <a:r>
              <a:rPr lang="en-US" sz="2400" dirty="0" smtClean="0"/>
              <a:t>exercise (1)</a:t>
            </a:r>
            <a:endParaRPr lang="en-US" sz="2400" dirty="0"/>
          </a:p>
          <a:p>
            <a:r>
              <a:rPr lang="en-US" sz="2400" dirty="0"/>
              <a:t>Design Exercise</a:t>
            </a:r>
          </a:p>
          <a:p>
            <a:r>
              <a:rPr lang="en-US" sz="2400" dirty="0"/>
              <a:t>In-depth paper and exercise: Worms</a:t>
            </a:r>
          </a:p>
          <a:p>
            <a:r>
              <a:rPr lang="en-US" sz="2400" dirty="0" smtClean="0"/>
              <a:t>Existing literature</a:t>
            </a:r>
            <a:r>
              <a:rPr lang="en-US" sz="2400" dirty="0"/>
              <a:t>: </a:t>
            </a:r>
            <a:r>
              <a:rPr lang="en-US" sz="2400" dirty="0" smtClean="0"/>
              <a:t>Cash Transfer Programs, Labor Markets and Microfinance</a:t>
            </a:r>
          </a:p>
          <a:p>
            <a:r>
              <a:rPr lang="en-US" sz="2400" dirty="0" smtClean="0"/>
              <a:t>STATA exercise (2), if time</a:t>
            </a:r>
          </a:p>
        </p:txBody>
      </p:sp>
    </p:spTree>
    <p:extLst>
      <p:ext uri="{BB962C8B-B14F-4D97-AF65-F5344CB8AC3E}">
        <p14:creationId xmlns:p14="http://schemas.microsoft.com/office/powerpoint/2010/main" val="10600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Existing empirical literature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5678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Today:</a:t>
            </a:r>
          </a:p>
          <a:p>
            <a:pPr lvl="1"/>
            <a:r>
              <a:rPr lang="en-US" sz="3400" dirty="0" smtClean="0"/>
              <a:t>Education – focus on varying group formation</a:t>
            </a:r>
            <a:endParaRPr lang="en-US" sz="3400" dirty="0" smtClean="0"/>
          </a:p>
          <a:p>
            <a:pPr lvl="1"/>
            <a:r>
              <a:rPr lang="en-US" sz="3400" dirty="0" smtClean="0"/>
              <a:t>Health – biological spillovers, behavioral change, and information</a:t>
            </a:r>
            <a:endParaRPr lang="en-US" sz="3400" dirty="0" smtClean="0"/>
          </a:p>
          <a:p>
            <a:endParaRPr lang="en-US" sz="3600" dirty="0" smtClean="0"/>
          </a:p>
          <a:p>
            <a:r>
              <a:rPr lang="en-US" sz="3600" dirty="0" smtClean="0"/>
              <a:t>Tomorrow:</a:t>
            </a:r>
          </a:p>
          <a:p>
            <a:pPr lvl="1"/>
            <a:r>
              <a:rPr lang="en-US" sz="3400" dirty="0" smtClean="0"/>
              <a:t>Cash </a:t>
            </a:r>
            <a:r>
              <a:rPr lang="en-US" sz="3400" dirty="0"/>
              <a:t>Transfer programs – family networks, and market prices</a:t>
            </a:r>
          </a:p>
          <a:p>
            <a:pPr lvl="1"/>
            <a:r>
              <a:rPr lang="en-US" sz="3400" dirty="0" smtClean="0"/>
              <a:t>Labor markets – lab experiments, embedded survey experiments and firm level experiments</a:t>
            </a:r>
          </a:p>
          <a:p>
            <a:pPr lvl="1"/>
            <a:r>
              <a:rPr lang="en-US" sz="3400" dirty="0" smtClean="0"/>
              <a:t>Microfinance – new approaches to measuring social networks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90402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Education Peer effects (1)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75696"/>
            <a:ext cx="11029615" cy="4467047"/>
          </a:xfrm>
        </p:spPr>
        <p:txBody>
          <a:bodyPr>
            <a:noAutofit/>
          </a:bodyPr>
          <a:lstStyle/>
          <a:p>
            <a:r>
              <a:rPr lang="en-US" sz="3600" dirty="0" smtClean="0"/>
              <a:t>Randomization of freshman to dormitories:</a:t>
            </a:r>
          </a:p>
          <a:p>
            <a:pPr lvl="1"/>
            <a:r>
              <a:rPr lang="en-US" sz="3200" dirty="0" err="1" smtClean="0"/>
              <a:t>Sacerdote</a:t>
            </a:r>
            <a:r>
              <a:rPr lang="en-US" sz="3200" dirty="0" smtClean="0"/>
              <a:t>: </a:t>
            </a:r>
          </a:p>
          <a:p>
            <a:pPr lvl="2"/>
            <a:r>
              <a:rPr lang="en-US" sz="2800" dirty="0" smtClean="0"/>
              <a:t>Peers </a:t>
            </a:r>
            <a:r>
              <a:rPr lang="en-US" sz="2800" dirty="0"/>
              <a:t>have an impact on grade point average and on decisions to join social groups such as fraternities.  </a:t>
            </a:r>
            <a:endParaRPr lang="en-US" sz="2800" dirty="0" smtClean="0"/>
          </a:p>
          <a:p>
            <a:pPr lvl="2"/>
            <a:r>
              <a:rPr lang="en-US" sz="2800" dirty="0" smtClean="0"/>
              <a:t>No residential </a:t>
            </a:r>
            <a:r>
              <a:rPr lang="en-US" sz="2800" dirty="0"/>
              <a:t>peer </a:t>
            </a:r>
            <a:r>
              <a:rPr lang="en-US" sz="2800" dirty="0" smtClean="0"/>
              <a:t>effects on choice </a:t>
            </a:r>
            <a:r>
              <a:rPr lang="en-US" sz="2800" dirty="0"/>
              <a:t>of college major.  </a:t>
            </a:r>
            <a:endParaRPr lang="en-US" sz="2800" dirty="0" smtClean="0"/>
          </a:p>
          <a:p>
            <a:pPr lvl="1"/>
            <a:r>
              <a:rPr lang="en-US" sz="3200" dirty="0" smtClean="0"/>
              <a:t>Similar results found by Zimmerman</a:t>
            </a:r>
          </a:p>
          <a:p>
            <a:pPr lvl="1"/>
            <a:r>
              <a:rPr lang="en-US" sz="3200" dirty="0" smtClean="0"/>
              <a:t>Both studies conducted in elite US institutions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1364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Education Peer effects 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75696"/>
            <a:ext cx="11189894" cy="4467047"/>
          </a:xfrm>
        </p:spPr>
        <p:txBody>
          <a:bodyPr>
            <a:noAutofit/>
          </a:bodyPr>
          <a:lstStyle/>
          <a:p>
            <a:r>
              <a:rPr lang="en-US" sz="2800" dirty="0" smtClean="0"/>
              <a:t>Randomization of school kids to tracked/untracked classrooms (</a:t>
            </a:r>
            <a:r>
              <a:rPr lang="en-US" sz="2800" dirty="0" err="1" smtClean="0"/>
              <a:t>Duflo</a:t>
            </a:r>
            <a:r>
              <a:rPr lang="en-US" sz="2800" dirty="0" smtClean="0"/>
              <a:t>, </a:t>
            </a:r>
            <a:r>
              <a:rPr lang="en-US" sz="2800" dirty="0" err="1" smtClean="0"/>
              <a:t>Dupas</a:t>
            </a:r>
            <a:r>
              <a:rPr lang="en-US" sz="2800" dirty="0" smtClean="0"/>
              <a:t>, and Kremer, 2008)</a:t>
            </a:r>
          </a:p>
          <a:p>
            <a:pPr lvl="1"/>
            <a:r>
              <a:rPr lang="en-US" sz="2400" dirty="0" smtClean="0"/>
              <a:t>First graders in 121 schools part of the intervention: 60 schools tracked; 61 random assignment</a:t>
            </a:r>
          </a:p>
          <a:p>
            <a:pPr lvl="1"/>
            <a:r>
              <a:rPr lang="en-US" sz="2400" dirty="0" smtClean="0"/>
              <a:t>Under random assignment: Students assigned to higher achieving peers performed better</a:t>
            </a:r>
          </a:p>
          <a:p>
            <a:pPr lvl="1"/>
            <a:r>
              <a:rPr lang="en-US" sz="2400" dirty="0" smtClean="0"/>
              <a:t>Overall performance of random assignment was lower (by 0.14 </a:t>
            </a:r>
            <a:r>
              <a:rPr lang="en-US" sz="2400" dirty="0" err="1" smtClean="0"/>
              <a:t>sd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Therefore, direct effect of high performing peers is positive, but tracking allows teachers to target teaching at more appropriate level.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03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MLSFH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0739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Longitudinal study covering three districts in Malawi, six waves conducted between 1998 and 2010</a:t>
            </a:r>
          </a:p>
          <a:p>
            <a:r>
              <a:rPr lang="en-US" sz="3200" dirty="0" smtClean="0"/>
              <a:t>Approximately 1 in 4 households are in sample</a:t>
            </a:r>
          </a:p>
          <a:p>
            <a:r>
              <a:rPr lang="en-US" sz="3200" dirty="0" smtClean="0"/>
              <a:t>Two embedded randomized experiments conducted:</a:t>
            </a:r>
          </a:p>
          <a:p>
            <a:pPr lvl="1"/>
            <a:r>
              <a:rPr lang="en-US" sz="2800" dirty="0" smtClean="0"/>
              <a:t>2004: HIV testing incentives</a:t>
            </a:r>
          </a:p>
          <a:p>
            <a:pPr lvl="1"/>
            <a:r>
              <a:rPr lang="en-US" sz="2800" dirty="0" smtClean="0"/>
              <a:t>2006: Incentives to stay HIV negative</a:t>
            </a:r>
          </a:p>
          <a:p>
            <a:r>
              <a:rPr lang="en-US" sz="3200" dirty="0" smtClean="0"/>
              <a:t>Pre-intervention data on many different group activities as well as GPS coordinates</a:t>
            </a:r>
          </a:p>
        </p:txBody>
      </p:sp>
    </p:spTree>
    <p:extLst>
      <p:ext uri="{BB962C8B-B14F-4D97-AF65-F5344CB8AC3E}">
        <p14:creationId xmlns:p14="http://schemas.microsoft.com/office/powerpoint/2010/main" val="298858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Peer effects and HIV testing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608487"/>
            <a:ext cx="11029615" cy="508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Godlonton and Thornton (2012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Exploit treatment intensity within different network structures</a:t>
            </a:r>
          </a:p>
          <a:p>
            <a:r>
              <a:rPr lang="en-US" sz="2800" dirty="0" smtClean="0"/>
              <a:t>Intervention: </a:t>
            </a:r>
          </a:p>
          <a:p>
            <a:pPr lvl="1"/>
            <a:r>
              <a:rPr lang="en-US" sz="2400" dirty="0" smtClean="0"/>
              <a:t>Individuals provided an incentive to learn their HIV status </a:t>
            </a:r>
          </a:p>
          <a:p>
            <a:pPr lvl="1"/>
            <a:r>
              <a:rPr lang="en-US" sz="2400" dirty="0" smtClean="0"/>
              <a:t>Treatment assignment at individual level</a:t>
            </a:r>
          </a:p>
          <a:p>
            <a:pPr lvl="1"/>
            <a:r>
              <a:rPr lang="en-US" sz="2400" dirty="0" smtClean="0"/>
              <a:t>Receiving any incentive had large impact on whether individual learnt their HIV status (Thornton, 2008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55199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Peer effects and HIV </a:t>
            </a:r>
            <a:r>
              <a:rPr lang="en-US" sz="4400" dirty="0" smtClean="0"/>
              <a:t>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11" y="1951629"/>
            <a:ext cx="11029615" cy="3630305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Types </a:t>
            </a:r>
            <a:r>
              <a:rPr lang="en-US" sz="3600" dirty="0" smtClean="0"/>
              <a:t>of peers we consider:</a:t>
            </a:r>
          </a:p>
          <a:p>
            <a:pPr lvl="1"/>
            <a:r>
              <a:rPr lang="en-US" sz="3200" dirty="0" smtClean="0"/>
              <a:t>Geographic neighbors</a:t>
            </a:r>
          </a:p>
          <a:p>
            <a:pPr lvl="1"/>
            <a:r>
              <a:rPr lang="en-US" sz="3200" dirty="0" smtClean="0"/>
              <a:t>Religious groups</a:t>
            </a:r>
          </a:p>
          <a:p>
            <a:r>
              <a:rPr lang="en-US" sz="3600" dirty="0" smtClean="0"/>
              <a:t>Interaction between peers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115238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 effects and HIV </a:t>
            </a:r>
            <a:r>
              <a:rPr lang="en-US" sz="4400" dirty="0" smtClean="0"/>
              <a:t>testing </a:t>
            </a:r>
            <a:r>
              <a:rPr lang="en-US" sz="4400" dirty="0" smtClean="0"/>
              <a:t> </a:t>
            </a:r>
            <a:endParaRPr lang="en-US" sz="44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525486"/>
            <a:ext cx="11029615" cy="3333313"/>
          </a:xfrm>
        </p:spPr>
        <p:txBody>
          <a:bodyPr/>
          <a:lstStyle/>
          <a:p>
            <a:pPr eaLnBrk="1" hangingPunct="1"/>
            <a:r>
              <a:rPr lang="en-US" sz="2800" dirty="0"/>
              <a:t>Positive or negative effect on own attendance</a:t>
            </a:r>
          </a:p>
          <a:p>
            <a:pPr eaLnBrk="1" hangingPunct="1"/>
            <a:r>
              <a:rPr lang="en-US" sz="2800" dirty="0"/>
              <a:t>May be different by gender</a:t>
            </a:r>
          </a:p>
          <a:p>
            <a:pPr eaLnBrk="1" hangingPunct="1"/>
            <a:r>
              <a:rPr lang="en-US" sz="2800" dirty="0"/>
              <a:t>Neighbors living various distances </a:t>
            </a: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	from </a:t>
            </a:r>
            <a:r>
              <a:rPr lang="en-US" sz="2800" dirty="0"/>
              <a:t>respondents’ </a:t>
            </a:r>
            <a:r>
              <a:rPr lang="en-US" sz="2800" dirty="0" smtClean="0"/>
              <a:t>households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1400" dirty="0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705600" y="3352800"/>
            <a:ext cx="3352800" cy="3124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391400" y="3981450"/>
            <a:ext cx="1981200" cy="1905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086725" y="45720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Webdings" panose="05030102010509060703" pitchFamily="18" charset="2"/>
              </a:rPr>
              <a:t>H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05800" y="3505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610600" y="3429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239000" y="3733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86600" y="5486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001000" y="4343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8686800" y="5334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315200" y="5715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8763000" y="4572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686800" y="3657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Webdings" panose="05030102010509060703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5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 effects and HIV </a:t>
            </a:r>
            <a:r>
              <a:rPr lang="en-US" sz="4400" dirty="0" smtClean="0"/>
              <a:t>testing 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99811" y="2920621"/>
                <a:ext cx="9792377" cy="31202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𝐺𝑜𝑡𝑅𝑒𝑠𝑢𝑙𝑡𝑠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𝑁𝑒𝑖𝑔h𝑏𝑜𝑟𝑠𝐺𝑜𝑡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/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𝑁𝑒𝑖𝑔h𝑏𝑜𝑟𝑠𝐺𝑜𝑡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(10−50)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0)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300)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When might the exclusion restriction be violated?</a:t>
                </a:r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11" y="2920621"/>
                <a:ext cx="9792377" cy="3120278"/>
              </a:xfrm>
              <a:prstGeom prst="rect">
                <a:avLst/>
              </a:prstGeom>
              <a:blipFill rotWithShape="0">
                <a:blip r:embed="rId2"/>
                <a:stretch>
                  <a:fillRect l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30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 effects and HIV </a:t>
            </a:r>
            <a:r>
              <a:rPr lang="en-US" sz="4400" dirty="0" smtClean="0"/>
              <a:t>testing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814750"/>
            <a:ext cx="5201783" cy="248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75" y="2720552"/>
            <a:ext cx="4493759" cy="25981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5771" y="5656122"/>
                <a:ext cx="11727543" cy="87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𝐺𝑜𝑡𝑅𝑒𝑠𝑢𝑙𝑡𝑠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𝑁𝑒𝑖𝑔h𝑏𝑜𝑟𝑠𝐺𝑜𝑡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𝑁𝑒𝑖𝑔h𝑏𝑜𝑟𝑠𝐺𝑜𝑡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(10−50)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1" y="5656122"/>
                <a:ext cx="11727543" cy="875624"/>
              </a:xfrm>
              <a:prstGeom prst="rect">
                <a:avLst/>
              </a:prstGeom>
              <a:blipFill rotWithShape="0">
                <a:blip r:embed="rId4"/>
                <a:stretch>
                  <a:fillRect l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08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 effects and HIV </a:t>
            </a:r>
            <a:r>
              <a:rPr lang="en-US" sz="4400" dirty="0" smtClean="0"/>
              <a:t>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77296"/>
            <a:ext cx="11236428" cy="310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771" y="5656122"/>
                <a:ext cx="11727543" cy="87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𝐺𝑜𝑡𝑅𝑒𝑠𝑢𝑙𝑡𝑠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𝑁𝑒𝑖𝑔h𝑏𝑜𝑟𝑠𝐺𝑜𝑡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𝑁𝑒𝑖𝑔h𝑏𝑜𝑟𝑠𝐺𝑜𝑡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(10−50)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1" y="5656122"/>
                <a:ext cx="11727543" cy="875624"/>
              </a:xfrm>
              <a:prstGeom prst="rect">
                <a:avLst/>
              </a:prstGeom>
              <a:blipFill rotWithShape="0">
                <a:blip r:embed="rId3"/>
                <a:stretch>
                  <a:fillRect l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5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Interventions typically target set of individuals, institutions or geographic areas</a:t>
            </a:r>
          </a:p>
          <a:p>
            <a:r>
              <a:rPr lang="en-US" sz="2800" dirty="0" smtClean="0"/>
              <a:t>BUT: also have indirect effects (+/-)</a:t>
            </a:r>
          </a:p>
          <a:p>
            <a:r>
              <a:rPr lang="en-US" sz="2800" dirty="0" smtClean="0"/>
              <a:t>Therefore, implications for correctly estimating:</a:t>
            </a:r>
          </a:p>
          <a:p>
            <a:pPr lvl="1"/>
            <a:r>
              <a:rPr lang="en-US" sz="2200" dirty="0" smtClean="0"/>
              <a:t>Impact on eligible beneficiaries</a:t>
            </a:r>
          </a:p>
          <a:p>
            <a:pPr lvl="1"/>
            <a:r>
              <a:rPr lang="en-US" sz="2200" dirty="0" smtClean="0"/>
              <a:t>Impact on non-eligible beneficiaries</a:t>
            </a:r>
          </a:p>
          <a:p>
            <a:pPr lvl="1"/>
            <a:r>
              <a:rPr lang="en-US" sz="2200" dirty="0" smtClean="0"/>
              <a:t>Overall efficacy, and cost-effectiveness of program</a:t>
            </a:r>
            <a:endParaRPr lang="en-US" sz="2200" dirty="0"/>
          </a:p>
          <a:p>
            <a:r>
              <a:rPr lang="en-US" sz="2600" dirty="0" smtClean="0"/>
              <a:t>Externalities </a:t>
            </a:r>
            <a:r>
              <a:rPr lang="en-US" sz="2600" dirty="0"/>
              <a:t>may be important in practice and have major welfare </a:t>
            </a:r>
            <a:r>
              <a:rPr lang="en-US" sz="2600" dirty="0" smtClean="0"/>
              <a:t>consequences</a:t>
            </a:r>
            <a:endParaRPr lang="en-US" sz="2600" dirty="0"/>
          </a:p>
          <a:p>
            <a:r>
              <a:rPr lang="en-US" sz="2600" dirty="0"/>
              <a:t>Externalities present a range of challenges in </a:t>
            </a:r>
            <a:r>
              <a:rPr lang="en-US" sz="2600" dirty="0" smtClean="0"/>
              <a:t>estimation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4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 effects and HIV </a:t>
            </a:r>
            <a:r>
              <a:rPr lang="en-US" sz="4400" dirty="0" smtClean="0"/>
              <a:t>testing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90" y="1999343"/>
            <a:ext cx="58578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Peer effects and HIV </a:t>
            </a:r>
            <a:r>
              <a:rPr lang="en-US" sz="4400" dirty="0" smtClean="0"/>
              <a:t>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0" y="2180496"/>
            <a:ext cx="5311607" cy="4234818"/>
          </a:xfrm>
        </p:spPr>
        <p:txBody>
          <a:bodyPr/>
          <a:lstStyle/>
          <a:p>
            <a:r>
              <a:rPr lang="en-US" sz="2000" dirty="0" smtClean="0"/>
              <a:t>Negative interaction between peer effect and cash incentive</a:t>
            </a:r>
          </a:p>
          <a:p>
            <a:r>
              <a:rPr lang="en-US" sz="2000" dirty="0" smtClean="0"/>
              <a:t>Col (1):</a:t>
            </a:r>
          </a:p>
          <a:p>
            <a:pPr lvl="1"/>
            <a:r>
              <a:rPr lang="en-US" sz="1800" dirty="0" smtClean="0"/>
              <a:t>Any incentive increased learning results by 34 pp</a:t>
            </a:r>
          </a:p>
          <a:p>
            <a:pPr lvl="1"/>
            <a:r>
              <a:rPr lang="en-US" sz="1800" dirty="0" smtClean="0"/>
              <a:t>Among those receiving no incentive, a 10 pp (~2.4 people) increase in the fraction of neighbors learning their HIV results </a:t>
            </a:r>
            <a:r>
              <a:rPr lang="en-US" sz="1800" dirty="0" smtClean="0">
                <a:sym typeface="Wingdings" panose="05000000000000000000" pitchFamily="2" charset="2"/>
              </a:rPr>
              <a:t> 1.52 pp increase in learning results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This peer effect drops to (1.52-0.64) 0.88 pp when the individual receives any incentive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06283"/>
            <a:ext cx="5224522" cy="47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0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STATA EXERCISE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CALCULATING DISTANCE MEASURES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5170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Practical Considerations for DESIGN of IE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59429"/>
            <a:ext cx="11029615" cy="4760685"/>
          </a:xfrm>
        </p:spPr>
        <p:txBody>
          <a:bodyPr>
            <a:normAutofit/>
          </a:bodyPr>
          <a:lstStyle/>
          <a:p>
            <a:r>
              <a:rPr lang="en-US" sz="3200" dirty="0">
                <a:ea typeface="Arial Unicode MS" pitchFamily="34" charset="-128"/>
                <a:cs typeface="Tahoma" pitchFamily="34" charset="0"/>
              </a:rPr>
              <a:t>How to measure program impact in the presence of spillovers</a:t>
            </a:r>
            <a:r>
              <a:rPr lang="en-US" sz="3200" dirty="0" smtClean="0">
                <a:ea typeface="Arial Unicode MS" pitchFamily="34" charset="-128"/>
                <a:cs typeface="Tahoma" pitchFamily="34" charset="0"/>
              </a:rPr>
              <a:t>?</a:t>
            </a:r>
          </a:p>
          <a:p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Design the unit of randomization so that it encompasses the spillovers.</a:t>
            </a:r>
          </a:p>
          <a:p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If </a:t>
            </a: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we expect externalities that are all within a particular sub-group (school, village):</a:t>
            </a:r>
          </a:p>
          <a:p>
            <a:pPr lvl="1"/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Randomization at the level of the school/village allows for estimation of the overall 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effect</a:t>
            </a:r>
          </a:p>
          <a:p>
            <a:pPr marL="324000" lvl="1" indent="0">
              <a:buNone/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146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a typeface="Arial Unicode MS" pitchFamily="34" charset="-128"/>
                <a:cs typeface="Tahoma" pitchFamily="34" charset="0"/>
              </a:rPr>
              <a:t>In PRACTICE: Market Prices BY </a:t>
            </a:r>
            <a:r>
              <a:rPr lang="en-US" sz="4400" dirty="0" err="1" smtClean="0">
                <a:ea typeface="Arial Unicode MS" pitchFamily="34" charset="-128"/>
                <a:cs typeface="Tahoma" pitchFamily="34" charset="0"/>
              </a:rPr>
              <a:t>TeXT</a:t>
            </a:r>
            <a:r>
              <a:rPr lang="en-US" sz="4400" dirty="0" smtClean="0">
                <a:ea typeface="Arial Unicode MS" pitchFamily="34" charset="-128"/>
                <a:cs typeface="Tahoma" pitchFamily="34" charset="0"/>
              </a:rPr>
              <a:t> (1)</a:t>
            </a:r>
          </a:p>
        </p:txBody>
      </p:sp>
      <p:sp>
        <p:nvSpPr>
          <p:cNvPr id="5" name="Rectangl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The intervention:</a:t>
            </a:r>
          </a:p>
          <a:p>
            <a:pPr marL="0" indent="0">
              <a:buNone/>
            </a:pP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Providing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farmers with spot and futures price information by mobile phone.</a:t>
            </a:r>
          </a:p>
          <a:p>
            <a:pPr eaLnBrk="1"/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/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Content Placeholder 2" descr="5348358125_f2e4edd66f_b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16734"/>
          <a:stretch>
            <a:fillRect/>
          </a:stretch>
        </p:blipFill>
        <p:spPr>
          <a:xfrm>
            <a:off x="6973881" y="2400813"/>
            <a:ext cx="3296951" cy="3287426"/>
          </a:xfrm>
        </p:spPr>
      </p:pic>
      <p:sp>
        <p:nvSpPr>
          <p:cNvPr id="4" name="TextBox 3"/>
          <p:cNvSpPr txBox="1"/>
          <p:nvPr/>
        </p:nvSpPr>
        <p:spPr>
          <a:xfrm>
            <a:off x="8760297" y="6165305"/>
            <a:ext cx="124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by IICD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3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Arial Unicode MS" pitchFamily="34" charset="-128"/>
                <a:cs typeface="Tahoma" pitchFamily="34" charset="0"/>
              </a:rPr>
              <a:t>In PRACTICE: Market Prices BY </a:t>
            </a:r>
            <a:r>
              <a:rPr lang="en-US" sz="4400" dirty="0" err="1">
                <a:ea typeface="Arial Unicode MS" pitchFamily="34" charset="-128"/>
                <a:cs typeface="Tahoma" pitchFamily="34" charset="0"/>
              </a:rPr>
              <a:t>TeXT</a:t>
            </a:r>
            <a:r>
              <a:rPr lang="en-US" sz="4400" dirty="0"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4400" dirty="0" smtClean="0">
                <a:ea typeface="Arial Unicode MS" pitchFamily="34" charset="-128"/>
                <a:cs typeface="Tahoma" pitchFamily="34" charset="0"/>
              </a:rPr>
              <a:t>(2)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5429" y="2396035"/>
            <a:ext cx="11175380" cy="98579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Should we expect spillovers?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Randomize: individual or village level?</a:t>
            </a:r>
            <a:endParaRPr lang="en-US" sz="28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4" y="3715657"/>
            <a:ext cx="5393100" cy="2145394"/>
          </a:xfrm>
        </p:spPr>
        <p:txBody>
          <a:bodyPr>
            <a:noAutofit/>
          </a:bodyPr>
          <a:lstStyle/>
          <a:p>
            <a:pPr eaLnBrk="1"/>
            <a:r>
              <a:rPr lang="en-US" sz="28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Village </a:t>
            </a:r>
            <a:r>
              <a:rPr lang="en-US" sz="28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level randomization</a:t>
            </a:r>
          </a:p>
          <a:p>
            <a:pPr lvl="1" eaLnBrk="1"/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Less statistical power</a:t>
            </a:r>
          </a:p>
          <a:p>
            <a:pPr lvl="1" eaLnBrk="1"/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Purer control groups</a:t>
            </a: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9" y="3715657"/>
            <a:ext cx="5393100" cy="2145394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Individual level randomization</a:t>
            </a:r>
          </a:p>
          <a:p>
            <a:pPr lvl="1"/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More statistical power (if spillovers small)</a:t>
            </a:r>
          </a:p>
          <a:p>
            <a:pPr lvl="1"/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Ability to measure spillovers</a:t>
            </a:r>
          </a:p>
        </p:txBody>
      </p:sp>
    </p:spTree>
    <p:extLst>
      <p:ext uri="{BB962C8B-B14F-4D97-AF65-F5344CB8AC3E}">
        <p14:creationId xmlns:p14="http://schemas.microsoft.com/office/powerpoint/2010/main" val="97255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Arial Unicode MS" pitchFamily="34" charset="-128"/>
                <a:cs typeface="Tahoma" pitchFamily="34" charset="0"/>
              </a:rPr>
              <a:t>In PRACTICE: Market Prices BY </a:t>
            </a:r>
            <a:r>
              <a:rPr lang="en-US" sz="4400" dirty="0" err="1">
                <a:ea typeface="Arial Unicode MS" pitchFamily="34" charset="-128"/>
                <a:cs typeface="Tahoma" pitchFamily="34" charset="0"/>
              </a:rPr>
              <a:t>TeXT</a:t>
            </a:r>
            <a:r>
              <a:rPr lang="en-US" sz="4400" dirty="0"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4400" dirty="0" smtClean="0">
                <a:ea typeface="Arial Unicode MS" pitchFamily="34" charset="-128"/>
                <a:cs typeface="Tahoma" pitchFamily="34" charset="0"/>
              </a:rPr>
              <a:t>(3)</a:t>
            </a:r>
          </a:p>
        </p:txBody>
      </p:sp>
      <p:sp>
        <p:nvSpPr>
          <p:cNvPr id="5" name="Rectangle 6"/>
          <p:cNvSpPr>
            <a:spLocks noGrp="1"/>
          </p:cNvSpPr>
          <p:nvPr>
            <p:ph idx="1"/>
          </p:nvPr>
        </p:nvSpPr>
        <p:spPr>
          <a:xfrm>
            <a:off x="581192" y="2035353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Can we do both?</a:t>
            </a:r>
          </a:p>
          <a:p>
            <a:pPr marL="457200" lvl="1" indent="0">
              <a:buNone/>
            </a:pPr>
            <a:endParaRPr lang="en-US" sz="1800" dirty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709" y="2262962"/>
            <a:ext cx="5904656" cy="3770091"/>
            <a:chOff x="2711624" y="2323205"/>
            <a:chExt cx="5904656" cy="3770091"/>
          </a:xfrm>
        </p:grpSpPr>
        <p:grpSp>
          <p:nvGrpSpPr>
            <p:cNvPr id="3" name="Group 2"/>
            <p:cNvGrpSpPr/>
            <p:nvPr/>
          </p:nvGrpSpPr>
          <p:grpSpPr>
            <a:xfrm>
              <a:off x="2711624" y="2323205"/>
              <a:ext cx="5904656" cy="3744416"/>
              <a:chOff x="2711624" y="2348880"/>
              <a:chExt cx="5904656" cy="374441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711624" y="2348880"/>
                <a:ext cx="2880320" cy="1800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u="sng" dirty="0">
                    <a:solidFill>
                      <a:schemeClr val="tx1"/>
                    </a:solidFill>
                  </a:rPr>
                  <a:t>Group A Villages: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SMS Price information to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all individuals </a:t>
                </a:r>
                <a:r>
                  <a:rPr lang="en-US" b="1" dirty="0">
                    <a:solidFill>
                      <a:schemeClr val="tx1"/>
                    </a:solidFill>
                  </a:rPr>
                  <a:t>with phones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35960" y="2348880"/>
                <a:ext cx="2880320" cy="18002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u="sng" dirty="0">
                    <a:solidFill>
                      <a:srgbClr val="000000"/>
                    </a:solidFill>
                  </a:rPr>
                  <a:t>Group B Villages:</a:t>
                </a:r>
              </a:p>
              <a:p>
                <a:pPr algn="ctr"/>
                <a:endParaRPr lang="en-US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SMS Price information to randomly selected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75% of individuals </a:t>
                </a:r>
                <a:r>
                  <a:rPr lang="en-US" b="1" dirty="0">
                    <a:solidFill>
                      <a:srgbClr val="000000"/>
                    </a:solidFill>
                  </a:rPr>
                  <a:t>with phones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11624" y="4293096"/>
                <a:ext cx="2880320" cy="1800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u="sng" dirty="0">
                    <a:solidFill>
                      <a:srgbClr val="000000"/>
                    </a:solidFill>
                  </a:rPr>
                  <a:t>Group C Villages:</a:t>
                </a:r>
              </a:p>
              <a:p>
                <a:pPr algn="ctr"/>
                <a:endParaRPr lang="en-US" b="1" u="sng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SMS price information to randomly selected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25% of individuals </a:t>
                </a:r>
                <a:r>
                  <a:rPr lang="en-US" b="1" dirty="0">
                    <a:solidFill>
                      <a:srgbClr val="000000"/>
                    </a:solidFill>
                  </a:rPr>
                  <a:t>with phones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735960" y="4293096"/>
              <a:ext cx="2880320" cy="1800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rgbClr val="000000"/>
                  </a:solidFill>
                </a:rPr>
                <a:t>Group D Villages:</a:t>
              </a:r>
            </a:p>
            <a:p>
              <a:pPr algn="ctr"/>
              <a:endParaRPr lang="en-US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</a:rPr>
                <a:t>No</a:t>
              </a:r>
              <a:r>
                <a:rPr lang="en-US" b="1" dirty="0">
                  <a:solidFill>
                    <a:srgbClr val="000000"/>
                  </a:solidFill>
                </a:rPr>
                <a:t> SMS price information</a:t>
              </a:r>
            </a:p>
            <a:p>
              <a:pPr algn="ctr"/>
              <a:endParaRPr lang="en-US" b="1" dirty="0">
                <a:solidFill>
                  <a:srgbClr val="000000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31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 PRACTICE:  </a:t>
            </a:r>
            <a:r>
              <a:rPr lang="en-US" sz="4400" dirty="0" err="1" smtClean="0"/>
              <a:t>SCHool</a:t>
            </a:r>
            <a:r>
              <a:rPr lang="en-US" sz="4400" dirty="0" smtClean="0"/>
              <a:t> TRACKING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738361"/>
          </a:xfrm>
        </p:spPr>
        <p:txBody>
          <a:bodyPr/>
          <a:lstStyle/>
          <a:p>
            <a:r>
              <a:rPr lang="en-US" sz="3200" dirty="0" smtClean="0"/>
              <a:t>Research question: To what extent does tracking students affect academic achievement?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4897" y="3672048"/>
            <a:ext cx="2880320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Group A </a:t>
            </a:r>
            <a:r>
              <a:rPr lang="en-US" b="1" u="sng" dirty="0" smtClean="0">
                <a:solidFill>
                  <a:schemeClr val="tx1"/>
                </a:solidFill>
              </a:rPr>
              <a:t>Schools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Students randomly assigned to classes.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6302" y="3672048"/>
            <a:ext cx="2880320" cy="18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Group B </a:t>
            </a:r>
            <a:r>
              <a:rPr lang="en-US" b="1" u="sng" dirty="0" smtClean="0">
                <a:solidFill>
                  <a:srgbClr val="000000"/>
                </a:solidFill>
              </a:rPr>
              <a:t>Schools:</a:t>
            </a:r>
            <a:endParaRPr lang="en-US" b="1" u="sng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Students assigned to classes based on initial achievement scores.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 PRACTICE:  ROSCAs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78743"/>
            <a:ext cx="11029615" cy="338182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Group formation of ROSCAs</a:t>
            </a:r>
          </a:p>
          <a:p>
            <a:pPr lvl="1"/>
            <a:r>
              <a:rPr lang="en-US" sz="2600" dirty="0" smtClean="0"/>
              <a:t>Individual face similar exposure to risks, correlated risk</a:t>
            </a:r>
          </a:p>
          <a:p>
            <a:pPr lvl="1"/>
            <a:r>
              <a:rPr lang="en-US" sz="2600" dirty="0" smtClean="0"/>
              <a:t>Relationships dependent on trust within community</a:t>
            </a:r>
          </a:p>
          <a:p>
            <a:r>
              <a:rPr lang="en-US" sz="3100" dirty="0" smtClean="0"/>
              <a:t>MFI’s charge high fees on loans</a:t>
            </a:r>
          </a:p>
          <a:p>
            <a:r>
              <a:rPr lang="en-US" sz="3100" dirty="0" smtClean="0"/>
              <a:t>Group lending outside of own network more effective?</a:t>
            </a:r>
          </a:p>
          <a:p>
            <a:r>
              <a:rPr lang="en-US" sz="3100" dirty="0"/>
              <a:t>Example: </a:t>
            </a:r>
            <a:r>
              <a:rPr lang="en-US" sz="3100" dirty="0" err="1" smtClean="0"/>
              <a:t>eMoneyPool</a:t>
            </a:r>
            <a:r>
              <a:rPr lang="en-US" sz="3100" dirty="0" smtClean="0"/>
              <a:t> </a:t>
            </a:r>
          </a:p>
          <a:p>
            <a:pPr marL="0" indent="0">
              <a:buNone/>
            </a:pPr>
            <a:r>
              <a:rPr lang="en-US" sz="3100" dirty="0"/>
              <a:t>	</a:t>
            </a:r>
            <a:r>
              <a:rPr lang="en-US" sz="3100" dirty="0" smtClean="0">
                <a:hlinkClick r:id="rId2"/>
              </a:rPr>
              <a:t>https</a:t>
            </a:r>
            <a:r>
              <a:rPr lang="en-US" sz="3100" dirty="0">
                <a:hlinkClick r:id="rId2"/>
              </a:rPr>
              <a:t>://</a:t>
            </a:r>
            <a:r>
              <a:rPr lang="en-US" sz="3100" dirty="0" smtClean="0">
                <a:hlinkClick r:id="rId2"/>
              </a:rPr>
              <a:t>www.youtube.com/watch?feature=player_embedded&amp;v=BTqXF9AdImk</a:t>
            </a:r>
            <a:endParaRPr lang="en-US" sz="31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7572" y="5088230"/>
            <a:ext cx="2880320" cy="1553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Group </a:t>
            </a:r>
            <a:r>
              <a:rPr lang="en-US" b="1" u="sng" dirty="0" smtClean="0">
                <a:solidFill>
                  <a:schemeClr val="tx1"/>
                </a:solidFill>
              </a:rPr>
              <a:t>A:</a:t>
            </a:r>
            <a:endParaRPr lang="en-US" b="1" u="sng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individuals access to private money pools.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489" y="5088229"/>
            <a:ext cx="2880320" cy="155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Group </a:t>
            </a:r>
            <a:r>
              <a:rPr lang="en-US" b="1" u="sng" dirty="0" smtClean="0">
                <a:solidFill>
                  <a:srgbClr val="000000"/>
                </a:solidFill>
              </a:rPr>
              <a:t>B:</a:t>
            </a:r>
            <a:endParaRPr lang="en-US" b="1" u="sng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Allow individuals access to public money pools.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9406" y="5088229"/>
            <a:ext cx="2880320" cy="1553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Group </a:t>
            </a:r>
            <a:r>
              <a:rPr lang="en-US" b="1" u="sng" dirty="0" smtClean="0">
                <a:solidFill>
                  <a:srgbClr val="000000"/>
                </a:solidFill>
              </a:rPr>
              <a:t>C</a:t>
            </a:r>
            <a:r>
              <a:rPr lang="en-US" b="1" u="sng" dirty="0" smtClean="0">
                <a:solidFill>
                  <a:srgbClr val="000000"/>
                </a:solidFill>
              </a:rPr>
              <a:t>:</a:t>
            </a:r>
            <a:endParaRPr lang="en-US" b="1" u="sng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Allow individuals access to </a:t>
            </a:r>
            <a:r>
              <a:rPr lang="en-US" b="1" dirty="0" smtClean="0">
                <a:solidFill>
                  <a:srgbClr val="000000"/>
                </a:solidFill>
              </a:rPr>
              <a:t>either </a:t>
            </a:r>
            <a:r>
              <a:rPr lang="en-US" b="1" dirty="0" smtClean="0">
                <a:solidFill>
                  <a:srgbClr val="000000"/>
                </a:solidFill>
              </a:rPr>
              <a:t>money </a:t>
            </a:r>
            <a:r>
              <a:rPr lang="en-US" b="1" dirty="0" smtClean="0">
                <a:solidFill>
                  <a:srgbClr val="000000"/>
                </a:solidFill>
              </a:rPr>
              <a:t>pool.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DESIGN EXERCISE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55155"/>
          </a:xfrm>
        </p:spPr>
        <p:txBody>
          <a:bodyPr/>
          <a:lstStyle/>
          <a:p>
            <a:r>
              <a:rPr lang="en-US" sz="2800" dirty="0" smtClean="0"/>
              <a:t>Thinking about the proposal you presented earlier this </a:t>
            </a:r>
            <a:r>
              <a:rPr lang="en-US" sz="2800" dirty="0" smtClean="0"/>
              <a:t>week or a new project you might be interested in conducting, </a:t>
            </a:r>
            <a:r>
              <a:rPr lang="en-US" sz="2800" dirty="0" smtClean="0"/>
              <a:t>consider the case (where you are unrestricted </a:t>
            </a:r>
            <a:r>
              <a:rPr lang="en-US" sz="2800" dirty="0" err="1" smtClean="0"/>
              <a:t>ito</a:t>
            </a:r>
            <a:r>
              <a:rPr lang="en-US" sz="2800" dirty="0" smtClean="0"/>
              <a:t> funding, or logistical constraints), how could you modify your </a:t>
            </a:r>
            <a:r>
              <a:rPr lang="en-US" sz="2800" dirty="0" smtClean="0"/>
              <a:t>design </a:t>
            </a:r>
            <a:r>
              <a:rPr lang="en-US" sz="2800" dirty="0" smtClean="0"/>
              <a:t>to directly measure and account for social network effects?</a:t>
            </a:r>
          </a:p>
          <a:p>
            <a:endParaRPr lang="en-US" sz="2800" dirty="0"/>
          </a:p>
          <a:p>
            <a:r>
              <a:rPr lang="en-US" sz="2800" dirty="0" smtClean="0"/>
              <a:t>TIME: </a:t>
            </a:r>
            <a:r>
              <a:rPr lang="en-US" sz="2800" dirty="0" smtClean="0"/>
              <a:t>15</a:t>
            </a:r>
            <a:r>
              <a:rPr lang="en-US" sz="2800" dirty="0" smtClean="0"/>
              <a:t> </a:t>
            </a:r>
            <a:r>
              <a:rPr lang="en-US" sz="2800" dirty="0" smtClean="0"/>
              <a:t>MINUTES to work on </a:t>
            </a:r>
            <a:r>
              <a:rPr lang="en-US" sz="2800" dirty="0" smtClean="0"/>
              <a:t>it</a:t>
            </a:r>
          </a:p>
          <a:p>
            <a:r>
              <a:rPr lang="en-US" sz="2800" dirty="0" smtClean="0"/>
              <a:t>SHARING TIME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/>
              <a:t>Spillovers</a:t>
            </a:r>
          </a:p>
        </p:txBody>
      </p:sp>
      <p:sp>
        <p:nvSpPr>
          <p:cNvPr id="21" name="Freeform 20"/>
          <p:cNvSpPr/>
          <p:nvPr/>
        </p:nvSpPr>
        <p:spPr>
          <a:xfrm>
            <a:off x="4046539" y="2467429"/>
            <a:ext cx="1246187" cy="3628572"/>
          </a:xfrm>
          <a:custGeom>
            <a:avLst/>
            <a:gdLst>
              <a:gd name="connsiteX0" fmla="*/ 0 w 1246407"/>
              <a:gd name="connsiteY0" fmla="*/ 124641 h 4195625"/>
              <a:gd name="connsiteX1" fmla="*/ 36507 w 1246407"/>
              <a:gd name="connsiteY1" fmla="*/ 36507 h 4195625"/>
              <a:gd name="connsiteX2" fmla="*/ 124642 w 1246407"/>
              <a:gd name="connsiteY2" fmla="*/ 1 h 4195625"/>
              <a:gd name="connsiteX3" fmla="*/ 1121766 w 1246407"/>
              <a:gd name="connsiteY3" fmla="*/ 0 h 4195625"/>
              <a:gd name="connsiteX4" fmla="*/ 1209900 w 1246407"/>
              <a:gd name="connsiteY4" fmla="*/ 36507 h 4195625"/>
              <a:gd name="connsiteX5" fmla="*/ 1246406 w 1246407"/>
              <a:gd name="connsiteY5" fmla="*/ 124642 h 4195625"/>
              <a:gd name="connsiteX6" fmla="*/ 1246407 w 1246407"/>
              <a:gd name="connsiteY6" fmla="*/ 4070984 h 4195625"/>
              <a:gd name="connsiteX7" fmla="*/ 1209900 w 1246407"/>
              <a:gd name="connsiteY7" fmla="*/ 4159119 h 4195625"/>
              <a:gd name="connsiteX8" fmla="*/ 1121765 w 1246407"/>
              <a:gd name="connsiteY8" fmla="*/ 4195625 h 4195625"/>
              <a:gd name="connsiteX9" fmla="*/ 124641 w 1246407"/>
              <a:gd name="connsiteY9" fmla="*/ 4195625 h 4195625"/>
              <a:gd name="connsiteX10" fmla="*/ 36506 w 1246407"/>
              <a:gd name="connsiteY10" fmla="*/ 4159118 h 4195625"/>
              <a:gd name="connsiteX11" fmla="*/ 0 w 1246407"/>
              <a:gd name="connsiteY11" fmla="*/ 4070983 h 4195625"/>
              <a:gd name="connsiteX12" fmla="*/ 0 w 1246407"/>
              <a:gd name="connsiteY12" fmla="*/ 124641 h 41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4195625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1440089"/>
                  <a:pt x="1246407" y="2755537"/>
                  <a:pt x="1246407" y="4070984"/>
                </a:cubicBezTo>
                <a:cubicBezTo>
                  <a:pt x="1246407" y="4104041"/>
                  <a:pt x="1233275" y="4135744"/>
                  <a:pt x="1209900" y="4159119"/>
                </a:cubicBezTo>
                <a:cubicBezTo>
                  <a:pt x="1186525" y="4182494"/>
                  <a:pt x="1154822" y="4195625"/>
                  <a:pt x="1121765" y="4195625"/>
                </a:cubicBezTo>
                <a:lnTo>
                  <a:pt x="124641" y="4195625"/>
                </a:lnTo>
                <a:cubicBezTo>
                  <a:pt x="91584" y="4195625"/>
                  <a:pt x="59881" y="4182493"/>
                  <a:pt x="36506" y="4159118"/>
                </a:cubicBezTo>
                <a:cubicBezTo>
                  <a:pt x="13131" y="4135743"/>
                  <a:pt x="0" y="4104040"/>
                  <a:pt x="0" y="4070983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7936" tIns="47936" rIns="47936" bIns="47936" spcCol="1270" anchor="ctr"/>
          <a:lstStyle/>
          <a:p>
            <a:pPr algn="ctr">
              <a:defRPr/>
            </a:pPr>
            <a:r>
              <a:rPr lang="en-US" b="1" dirty="0">
                <a:ln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Population</a:t>
            </a:r>
          </a:p>
        </p:txBody>
      </p:sp>
      <p:sp>
        <p:nvSpPr>
          <p:cNvPr id="22" name="Freeform 21"/>
          <p:cNvSpPr/>
          <p:nvPr/>
        </p:nvSpPr>
        <p:spPr>
          <a:xfrm rot="18199631">
            <a:off x="5081588" y="3624263"/>
            <a:ext cx="908050" cy="25400"/>
          </a:xfrm>
          <a:custGeom>
            <a:avLst/>
            <a:gdLst>
              <a:gd name="connsiteX0" fmla="*/ 0 w 907436"/>
              <a:gd name="connsiteY0" fmla="*/ 12392 h 24785"/>
              <a:gd name="connsiteX1" fmla="*/ 907436 w 907436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436" h="24785">
                <a:moveTo>
                  <a:pt x="0" y="12392"/>
                </a:moveTo>
                <a:lnTo>
                  <a:pt x="907436" y="12392"/>
                </a:lnTo>
              </a:path>
            </a:pathLst>
          </a:custGeom>
          <a:noFill/>
        </p:spPr>
        <p:style>
          <a:lnRef idx="1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43731" tIns="-10294" rIns="443733" bIns="-1029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24" name="Freeform 23"/>
          <p:cNvSpPr/>
          <p:nvPr/>
        </p:nvSpPr>
        <p:spPr>
          <a:xfrm>
            <a:off x="5784850" y="2467428"/>
            <a:ext cx="1246188" cy="2104571"/>
          </a:xfrm>
          <a:custGeom>
            <a:avLst/>
            <a:gdLst>
              <a:gd name="connsiteX0" fmla="*/ 0 w 1246407"/>
              <a:gd name="connsiteY0" fmla="*/ 124641 h 2629253"/>
              <a:gd name="connsiteX1" fmla="*/ 36507 w 1246407"/>
              <a:gd name="connsiteY1" fmla="*/ 36507 h 2629253"/>
              <a:gd name="connsiteX2" fmla="*/ 124642 w 1246407"/>
              <a:gd name="connsiteY2" fmla="*/ 1 h 2629253"/>
              <a:gd name="connsiteX3" fmla="*/ 1121766 w 1246407"/>
              <a:gd name="connsiteY3" fmla="*/ 0 h 2629253"/>
              <a:gd name="connsiteX4" fmla="*/ 1209900 w 1246407"/>
              <a:gd name="connsiteY4" fmla="*/ 36507 h 2629253"/>
              <a:gd name="connsiteX5" fmla="*/ 1246406 w 1246407"/>
              <a:gd name="connsiteY5" fmla="*/ 124642 h 2629253"/>
              <a:gd name="connsiteX6" fmla="*/ 1246407 w 1246407"/>
              <a:gd name="connsiteY6" fmla="*/ 2504612 h 2629253"/>
              <a:gd name="connsiteX7" fmla="*/ 1209900 w 1246407"/>
              <a:gd name="connsiteY7" fmla="*/ 2592747 h 2629253"/>
              <a:gd name="connsiteX8" fmla="*/ 1121765 w 1246407"/>
              <a:gd name="connsiteY8" fmla="*/ 2629253 h 2629253"/>
              <a:gd name="connsiteX9" fmla="*/ 124641 w 1246407"/>
              <a:gd name="connsiteY9" fmla="*/ 2629253 h 2629253"/>
              <a:gd name="connsiteX10" fmla="*/ 36506 w 1246407"/>
              <a:gd name="connsiteY10" fmla="*/ 2592746 h 2629253"/>
              <a:gd name="connsiteX11" fmla="*/ 0 w 1246407"/>
              <a:gd name="connsiteY11" fmla="*/ 2504611 h 2629253"/>
              <a:gd name="connsiteX12" fmla="*/ 0 w 1246407"/>
              <a:gd name="connsiteY12" fmla="*/ 124641 h 26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2629253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917965"/>
                  <a:pt x="1246407" y="1711289"/>
                  <a:pt x="1246407" y="2504612"/>
                </a:cubicBezTo>
                <a:cubicBezTo>
                  <a:pt x="1246407" y="2537669"/>
                  <a:pt x="1233275" y="2569372"/>
                  <a:pt x="1209900" y="2592747"/>
                </a:cubicBezTo>
                <a:cubicBezTo>
                  <a:pt x="1186525" y="2616122"/>
                  <a:pt x="1154822" y="2629253"/>
                  <a:pt x="1121765" y="2629253"/>
                </a:cubicBezTo>
                <a:lnTo>
                  <a:pt x="124641" y="2629253"/>
                </a:lnTo>
                <a:cubicBezTo>
                  <a:pt x="91584" y="2629253"/>
                  <a:pt x="59881" y="2616121"/>
                  <a:pt x="36506" y="2592746"/>
                </a:cubicBezTo>
                <a:cubicBezTo>
                  <a:pt x="13131" y="2569371"/>
                  <a:pt x="0" y="2537668"/>
                  <a:pt x="0" y="2504611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Not in evaluation</a:t>
            </a:r>
          </a:p>
        </p:txBody>
      </p:sp>
      <p:sp>
        <p:nvSpPr>
          <p:cNvPr id="25" name="Freeform 24"/>
          <p:cNvSpPr/>
          <p:nvPr/>
        </p:nvSpPr>
        <p:spPr>
          <a:xfrm rot="4193168">
            <a:off x="4810919" y="4683919"/>
            <a:ext cx="1449388" cy="25400"/>
          </a:xfrm>
          <a:custGeom>
            <a:avLst/>
            <a:gdLst>
              <a:gd name="connsiteX0" fmla="*/ 0 w 1449787"/>
              <a:gd name="connsiteY0" fmla="*/ 12392 h 24785"/>
              <a:gd name="connsiteX1" fmla="*/ 1449787 w 1449787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9787" h="24785">
                <a:moveTo>
                  <a:pt x="0" y="12392"/>
                </a:moveTo>
                <a:lnTo>
                  <a:pt x="1449787" y="12392"/>
                </a:lnTo>
              </a:path>
            </a:pathLst>
          </a:custGeom>
          <a:noFill/>
        </p:spPr>
        <p:style>
          <a:lnRef idx="1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01349" tIns="-23853" rIns="701348" bIns="-23852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26" name="Freeform 25"/>
          <p:cNvSpPr/>
          <p:nvPr/>
        </p:nvSpPr>
        <p:spPr>
          <a:xfrm>
            <a:off x="5791200" y="4648200"/>
            <a:ext cx="1246188" cy="1422400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Evaluation Sample</a:t>
            </a:r>
          </a:p>
        </p:txBody>
      </p:sp>
      <p:sp>
        <p:nvSpPr>
          <p:cNvPr id="27" name="Freeform 26"/>
          <p:cNvSpPr/>
          <p:nvPr/>
        </p:nvSpPr>
        <p:spPr>
          <a:xfrm>
            <a:off x="7031039" y="5364163"/>
            <a:ext cx="498475" cy="25400"/>
          </a:xfrm>
          <a:custGeom>
            <a:avLst/>
            <a:gdLst>
              <a:gd name="connsiteX0" fmla="*/ 0 w 498563"/>
              <a:gd name="connsiteY0" fmla="*/ 12392 h 24785"/>
              <a:gd name="connsiteX1" fmla="*/ 498563 w 498563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63" h="24785">
                <a:moveTo>
                  <a:pt x="0" y="12392"/>
                </a:moveTo>
                <a:lnTo>
                  <a:pt x="498563" y="12392"/>
                </a:lnTo>
              </a:path>
            </a:pathLst>
          </a:custGeom>
          <a:noFill/>
        </p:spPr>
        <p:style>
          <a:lnRef idx="1">
            <a:schemeClr val="accent2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49517" tIns="-72" rIns="249518" bIns="-71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29" name="Freeform 28"/>
          <p:cNvSpPr/>
          <p:nvPr/>
        </p:nvSpPr>
        <p:spPr>
          <a:xfrm rot="19457599">
            <a:off x="8718551" y="5184775"/>
            <a:ext cx="614363" cy="25400"/>
          </a:xfrm>
          <a:custGeom>
            <a:avLst/>
            <a:gdLst>
              <a:gd name="connsiteX0" fmla="*/ 0 w 613982"/>
              <a:gd name="connsiteY0" fmla="*/ 12392 h 24785"/>
              <a:gd name="connsiteX1" fmla="*/ 613982 w 613982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3982" h="24785">
                <a:moveTo>
                  <a:pt x="0" y="12392"/>
                </a:moveTo>
                <a:lnTo>
                  <a:pt x="613982" y="12392"/>
                </a:lnTo>
              </a:path>
            </a:pathLst>
          </a:custGeom>
          <a:noFill/>
        </p:spPr>
        <p:style>
          <a:lnRef idx="1">
            <a:schemeClr val="accent2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340" tIns="-2958" rIns="304342" bIns="-295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35" name="Freeform 34"/>
          <p:cNvSpPr/>
          <p:nvPr/>
        </p:nvSpPr>
        <p:spPr>
          <a:xfrm rot="2142401">
            <a:off x="8718551" y="5543550"/>
            <a:ext cx="614363" cy="25400"/>
          </a:xfrm>
          <a:custGeom>
            <a:avLst/>
            <a:gdLst>
              <a:gd name="connsiteX0" fmla="*/ 0 w 613982"/>
              <a:gd name="connsiteY0" fmla="*/ 12392 h 24785"/>
              <a:gd name="connsiteX1" fmla="*/ 613982 w 613982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3982" h="24785">
                <a:moveTo>
                  <a:pt x="0" y="12392"/>
                </a:moveTo>
                <a:lnTo>
                  <a:pt x="613982" y="12392"/>
                </a:lnTo>
              </a:path>
            </a:pathLst>
          </a:custGeom>
          <a:noFill/>
        </p:spPr>
        <p:style>
          <a:lnRef idx="1">
            <a:schemeClr val="accent2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341" tIns="-2957" rIns="304341" bIns="-295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37" name="Freeform 36"/>
          <p:cNvSpPr/>
          <p:nvPr/>
        </p:nvSpPr>
        <p:spPr>
          <a:xfrm>
            <a:off x="1828800" y="2206170"/>
            <a:ext cx="1981200" cy="4270829"/>
          </a:xfrm>
          <a:custGeom>
            <a:avLst/>
            <a:gdLst>
              <a:gd name="connsiteX0" fmla="*/ 0 w 1246407"/>
              <a:gd name="connsiteY0" fmla="*/ 124641 h 4195625"/>
              <a:gd name="connsiteX1" fmla="*/ 36507 w 1246407"/>
              <a:gd name="connsiteY1" fmla="*/ 36507 h 4195625"/>
              <a:gd name="connsiteX2" fmla="*/ 124642 w 1246407"/>
              <a:gd name="connsiteY2" fmla="*/ 1 h 4195625"/>
              <a:gd name="connsiteX3" fmla="*/ 1121766 w 1246407"/>
              <a:gd name="connsiteY3" fmla="*/ 0 h 4195625"/>
              <a:gd name="connsiteX4" fmla="*/ 1209900 w 1246407"/>
              <a:gd name="connsiteY4" fmla="*/ 36507 h 4195625"/>
              <a:gd name="connsiteX5" fmla="*/ 1246406 w 1246407"/>
              <a:gd name="connsiteY5" fmla="*/ 124642 h 4195625"/>
              <a:gd name="connsiteX6" fmla="*/ 1246407 w 1246407"/>
              <a:gd name="connsiteY6" fmla="*/ 4070984 h 4195625"/>
              <a:gd name="connsiteX7" fmla="*/ 1209900 w 1246407"/>
              <a:gd name="connsiteY7" fmla="*/ 4159119 h 4195625"/>
              <a:gd name="connsiteX8" fmla="*/ 1121765 w 1246407"/>
              <a:gd name="connsiteY8" fmla="*/ 4195625 h 4195625"/>
              <a:gd name="connsiteX9" fmla="*/ 124641 w 1246407"/>
              <a:gd name="connsiteY9" fmla="*/ 4195625 h 4195625"/>
              <a:gd name="connsiteX10" fmla="*/ 36506 w 1246407"/>
              <a:gd name="connsiteY10" fmla="*/ 4159118 h 4195625"/>
              <a:gd name="connsiteX11" fmla="*/ 0 w 1246407"/>
              <a:gd name="connsiteY11" fmla="*/ 4070983 h 4195625"/>
              <a:gd name="connsiteX12" fmla="*/ 0 w 1246407"/>
              <a:gd name="connsiteY12" fmla="*/ 124641 h 41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4195625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1440089"/>
                  <a:pt x="1246407" y="2755537"/>
                  <a:pt x="1246407" y="4070984"/>
                </a:cubicBezTo>
                <a:cubicBezTo>
                  <a:pt x="1246407" y="4104041"/>
                  <a:pt x="1233275" y="4135744"/>
                  <a:pt x="1209900" y="4159119"/>
                </a:cubicBezTo>
                <a:cubicBezTo>
                  <a:pt x="1186525" y="4182494"/>
                  <a:pt x="1154822" y="4195625"/>
                  <a:pt x="1121765" y="4195625"/>
                </a:cubicBezTo>
                <a:lnTo>
                  <a:pt x="124641" y="4195625"/>
                </a:lnTo>
                <a:cubicBezTo>
                  <a:pt x="91584" y="4195625"/>
                  <a:pt x="59881" y="4182493"/>
                  <a:pt x="36506" y="4159118"/>
                </a:cubicBezTo>
                <a:cubicBezTo>
                  <a:pt x="13131" y="4135743"/>
                  <a:pt x="0" y="4104040"/>
                  <a:pt x="0" y="4070983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7936" tIns="47936" rIns="47936" bIns="47936" spcCol="1270" anchor="ctr"/>
          <a:lstStyle/>
          <a:p>
            <a:pPr algn="ctr">
              <a:defRPr/>
            </a:pPr>
            <a:r>
              <a:rPr lang="en-US" b="1" dirty="0">
                <a:ln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</a:t>
            </a:r>
          </a:p>
          <a:p>
            <a:pPr algn="ctr">
              <a:defRPr/>
            </a:pPr>
            <a:r>
              <a:rPr lang="en-US" b="1" dirty="0">
                <a:ln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</a:t>
            </a:r>
          </a:p>
        </p:txBody>
      </p:sp>
      <p:sp>
        <p:nvSpPr>
          <p:cNvPr id="44" name="Freeform 43"/>
          <p:cNvSpPr/>
          <p:nvPr/>
        </p:nvSpPr>
        <p:spPr>
          <a:xfrm>
            <a:off x="3810001" y="4038600"/>
            <a:ext cx="236538" cy="45719"/>
          </a:xfrm>
          <a:custGeom>
            <a:avLst/>
            <a:gdLst>
              <a:gd name="connsiteX0" fmla="*/ 0 w 498563"/>
              <a:gd name="connsiteY0" fmla="*/ 12392 h 24785"/>
              <a:gd name="connsiteX1" fmla="*/ 498563 w 498563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63" h="24785">
                <a:moveTo>
                  <a:pt x="0" y="12392"/>
                </a:moveTo>
                <a:lnTo>
                  <a:pt x="498563" y="12392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249517" tIns="-72" rIns="249518" bIns="-71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20" name="Freeform 19"/>
          <p:cNvSpPr/>
          <p:nvPr/>
        </p:nvSpPr>
        <p:spPr>
          <a:xfrm>
            <a:off x="7529514" y="4991100"/>
            <a:ext cx="1247775" cy="754745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Random Assignment</a:t>
            </a:r>
          </a:p>
        </p:txBody>
      </p:sp>
      <p:sp>
        <p:nvSpPr>
          <p:cNvPr id="23" name="Freeform 22"/>
          <p:cNvSpPr/>
          <p:nvPr/>
        </p:nvSpPr>
        <p:spPr>
          <a:xfrm>
            <a:off x="9275762" y="4724401"/>
            <a:ext cx="1246188" cy="616599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Treatment Group</a:t>
            </a:r>
          </a:p>
        </p:txBody>
      </p:sp>
      <p:sp>
        <p:nvSpPr>
          <p:cNvPr id="31" name="Freeform 30"/>
          <p:cNvSpPr/>
          <p:nvPr/>
        </p:nvSpPr>
        <p:spPr>
          <a:xfrm>
            <a:off x="9296400" y="5479402"/>
            <a:ext cx="1246188" cy="616599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Control Group</a:t>
            </a:r>
          </a:p>
        </p:txBody>
      </p:sp>
    </p:spTree>
    <p:extLst>
      <p:ext uri="{BB962C8B-B14F-4D97-AF65-F5344CB8AC3E}">
        <p14:creationId xmlns:p14="http://schemas.microsoft.com/office/powerpoint/2010/main" val="17408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/>
              <a:t>Spillovers</a:t>
            </a:r>
          </a:p>
        </p:txBody>
      </p:sp>
      <p:sp>
        <p:nvSpPr>
          <p:cNvPr id="21" name="Freeform 20"/>
          <p:cNvSpPr/>
          <p:nvPr/>
        </p:nvSpPr>
        <p:spPr>
          <a:xfrm>
            <a:off x="4046539" y="2467429"/>
            <a:ext cx="1246187" cy="3628572"/>
          </a:xfrm>
          <a:custGeom>
            <a:avLst/>
            <a:gdLst>
              <a:gd name="connsiteX0" fmla="*/ 0 w 1246407"/>
              <a:gd name="connsiteY0" fmla="*/ 124641 h 4195625"/>
              <a:gd name="connsiteX1" fmla="*/ 36507 w 1246407"/>
              <a:gd name="connsiteY1" fmla="*/ 36507 h 4195625"/>
              <a:gd name="connsiteX2" fmla="*/ 124642 w 1246407"/>
              <a:gd name="connsiteY2" fmla="*/ 1 h 4195625"/>
              <a:gd name="connsiteX3" fmla="*/ 1121766 w 1246407"/>
              <a:gd name="connsiteY3" fmla="*/ 0 h 4195625"/>
              <a:gd name="connsiteX4" fmla="*/ 1209900 w 1246407"/>
              <a:gd name="connsiteY4" fmla="*/ 36507 h 4195625"/>
              <a:gd name="connsiteX5" fmla="*/ 1246406 w 1246407"/>
              <a:gd name="connsiteY5" fmla="*/ 124642 h 4195625"/>
              <a:gd name="connsiteX6" fmla="*/ 1246407 w 1246407"/>
              <a:gd name="connsiteY6" fmla="*/ 4070984 h 4195625"/>
              <a:gd name="connsiteX7" fmla="*/ 1209900 w 1246407"/>
              <a:gd name="connsiteY7" fmla="*/ 4159119 h 4195625"/>
              <a:gd name="connsiteX8" fmla="*/ 1121765 w 1246407"/>
              <a:gd name="connsiteY8" fmla="*/ 4195625 h 4195625"/>
              <a:gd name="connsiteX9" fmla="*/ 124641 w 1246407"/>
              <a:gd name="connsiteY9" fmla="*/ 4195625 h 4195625"/>
              <a:gd name="connsiteX10" fmla="*/ 36506 w 1246407"/>
              <a:gd name="connsiteY10" fmla="*/ 4159118 h 4195625"/>
              <a:gd name="connsiteX11" fmla="*/ 0 w 1246407"/>
              <a:gd name="connsiteY11" fmla="*/ 4070983 h 4195625"/>
              <a:gd name="connsiteX12" fmla="*/ 0 w 1246407"/>
              <a:gd name="connsiteY12" fmla="*/ 124641 h 41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4195625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1440089"/>
                  <a:pt x="1246407" y="2755537"/>
                  <a:pt x="1246407" y="4070984"/>
                </a:cubicBezTo>
                <a:cubicBezTo>
                  <a:pt x="1246407" y="4104041"/>
                  <a:pt x="1233275" y="4135744"/>
                  <a:pt x="1209900" y="4159119"/>
                </a:cubicBezTo>
                <a:cubicBezTo>
                  <a:pt x="1186525" y="4182494"/>
                  <a:pt x="1154822" y="4195625"/>
                  <a:pt x="1121765" y="4195625"/>
                </a:cubicBezTo>
                <a:lnTo>
                  <a:pt x="124641" y="4195625"/>
                </a:lnTo>
                <a:cubicBezTo>
                  <a:pt x="91584" y="4195625"/>
                  <a:pt x="59881" y="4182493"/>
                  <a:pt x="36506" y="4159118"/>
                </a:cubicBezTo>
                <a:cubicBezTo>
                  <a:pt x="13131" y="4135743"/>
                  <a:pt x="0" y="4104040"/>
                  <a:pt x="0" y="4070983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7936" tIns="47936" rIns="47936" bIns="47936" spcCol="1270" anchor="ctr"/>
          <a:lstStyle/>
          <a:p>
            <a:pPr algn="ctr">
              <a:defRPr/>
            </a:pPr>
            <a:r>
              <a:rPr lang="en-US" b="1" dirty="0">
                <a:ln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Population</a:t>
            </a:r>
          </a:p>
        </p:txBody>
      </p:sp>
      <p:sp>
        <p:nvSpPr>
          <p:cNvPr id="22" name="Freeform 21"/>
          <p:cNvSpPr/>
          <p:nvPr/>
        </p:nvSpPr>
        <p:spPr>
          <a:xfrm rot="18199631">
            <a:off x="5081588" y="3624263"/>
            <a:ext cx="908050" cy="25400"/>
          </a:xfrm>
          <a:custGeom>
            <a:avLst/>
            <a:gdLst>
              <a:gd name="connsiteX0" fmla="*/ 0 w 907436"/>
              <a:gd name="connsiteY0" fmla="*/ 12392 h 24785"/>
              <a:gd name="connsiteX1" fmla="*/ 907436 w 907436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436" h="24785">
                <a:moveTo>
                  <a:pt x="0" y="12392"/>
                </a:moveTo>
                <a:lnTo>
                  <a:pt x="907436" y="12392"/>
                </a:lnTo>
              </a:path>
            </a:pathLst>
          </a:custGeom>
          <a:noFill/>
        </p:spPr>
        <p:style>
          <a:lnRef idx="1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43731" tIns="-10294" rIns="443733" bIns="-1029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24" name="Freeform 23"/>
          <p:cNvSpPr/>
          <p:nvPr/>
        </p:nvSpPr>
        <p:spPr>
          <a:xfrm>
            <a:off x="5784850" y="2467428"/>
            <a:ext cx="1246188" cy="2104571"/>
          </a:xfrm>
          <a:custGeom>
            <a:avLst/>
            <a:gdLst>
              <a:gd name="connsiteX0" fmla="*/ 0 w 1246407"/>
              <a:gd name="connsiteY0" fmla="*/ 124641 h 2629253"/>
              <a:gd name="connsiteX1" fmla="*/ 36507 w 1246407"/>
              <a:gd name="connsiteY1" fmla="*/ 36507 h 2629253"/>
              <a:gd name="connsiteX2" fmla="*/ 124642 w 1246407"/>
              <a:gd name="connsiteY2" fmla="*/ 1 h 2629253"/>
              <a:gd name="connsiteX3" fmla="*/ 1121766 w 1246407"/>
              <a:gd name="connsiteY3" fmla="*/ 0 h 2629253"/>
              <a:gd name="connsiteX4" fmla="*/ 1209900 w 1246407"/>
              <a:gd name="connsiteY4" fmla="*/ 36507 h 2629253"/>
              <a:gd name="connsiteX5" fmla="*/ 1246406 w 1246407"/>
              <a:gd name="connsiteY5" fmla="*/ 124642 h 2629253"/>
              <a:gd name="connsiteX6" fmla="*/ 1246407 w 1246407"/>
              <a:gd name="connsiteY6" fmla="*/ 2504612 h 2629253"/>
              <a:gd name="connsiteX7" fmla="*/ 1209900 w 1246407"/>
              <a:gd name="connsiteY7" fmla="*/ 2592747 h 2629253"/>
              <a:gd name="connsiteX8" fmla="*/ 1121765 w 1246407"/>
              <a:gd name="connsiteY8" fmla="*/ 2629253 h 2629253"/>
              <a:gd name="connsiteX9" fmla="*/ 124641 w 1246407"/>
              <a:gd name="connsiteY9" fmla="*/ 2629253 h 2629253"/>
              <a:gd name="connsiteX10" fmla="*/ 36506 w 1246407"/>
              <a:gd name="connsiteY10" fmla="*/ 2592746 h 2629253"/>
              <a:gd name="connsiteX11" fmla="*/ 0 w 1246407"/>
              <a:gd name="connsiteY11" fmla="*/ 2504611 h 2629253"/>
              <a:gd name="connsiteX12" fmla="*/ 0 w 1246407"/>
              <a:gd name="connsiteY12" fmla="*/ 124641 h 26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2629253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917965"/>
                  <a:pt x="1246407" y="1711289"/>
                  <a:pt x="1246407" y="2504612"/>
                </a:cubicBezTo>
                <a:cubicBezTo>
                  <a:pt x="1246407" y="2537669"/>
                  <a:pt x="1233275" y="2569372"/>
                  <a:pt x="1209900" y="2592747"/>
                </a:cubicBezTo>
                <a:cubicBezTo>
                  <a:pt x="1186525" y="2616122"/>
                  <a:pt x="1154822" y="2629253"/>
                  <a:pt x="1121765" y="2629253"/>
                </a:cubicBezTo>
                <a:lnTo>
                  <a:pt x="124641" y="2629253"/>
                </a:lnTo>
                <a:cubicBezTo>
                  <a:pt x="91584" y="2629253"/>
                  <a:pt x="59881" y="2616121"/>
                  <a:pt x="36506" y="2592746"/>
                </a:cubicBezTo>
                <a:cubicBezTo>
                  <a:pt x="13131" y="2569371"/>
                  <a:pt x="0" y="2537668"/>
                  <a:pt x="0" y="2504611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Not in evaluation</a:t>
            </a:r>
          </a:p>
        </p:txBody>
      </p:sp>
      <p:sp>
        <p:nvSpPr>
          <p:cNvPr id="25" name="Freeform 24"/>
          <p:cNvSpPr/>
          <p:nvPr/>
        </p:nvSpPr>
        <p:spPr>
          <a:xfrm rot="4193168">
            <a:off x="4810919" y="4683919"/>
            <a:ext cx="1449388" cy="25400"/>
          </a:xfrm>
          <a:custGeom>
            <a:avLst/>
            <a:gdLst>
              <a:gd name="connsiteX0" fmla="*/ 0 w 1449787"/>
              <a:gd name="connsiteY0" fmla="*/ 12392 h 24785"/>
              <a:gd name="connsiteX1" fmla="*/ 1449787 w 1449787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9787" h="24785">
                <a:moveTo>
                  <a:pt x="0" y="12392"/>
                </a:moveTo>
                <a:lnTo>
                  <a:pt x="1449787" y="12392"/>
                </a:lnTo>
              </a:path>
            </a:pathLst>
          </a:custGeom>
          <a:noFill/>
        </p:spPr>
        <p:style>
          <a:lnRef idx="1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01349" tIns="-23853" rIns="701348" bIns="-23852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26" name="Freeform 25"/>
          <p:cNvSpPr/>
          <p:nvPr/>
        </p:nvSpPr>
        <p:spPr>
          <a:xfrm>
            <a:off x="5791200" y="4648200"/>
            <a:ext cx="1246188" cy="1422400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Evaluation Sample</a:t>
            </a:r>
          </a:p>
        </p:txBody>
      </p:sp>
      <p:sp>
        <p:nvSpPr>
          <p:cNvPr id="27" name="Freeform 26"/>
          <p:cNvSpPr/>
          <p:nvPr/>
        </p:nvSpPr>
        <p:spPr>
          <a:xfrm>
            <a:off x="7031039" y="5364163"/>
            <a:ext cx="498475" cy="25400"/>
          </a:xfrm>
          <a:custGeom>
            <a:avLst/>
            <a:gdLst>
              <a:gd name="connsiteX0" fmla="*/ 0 w 498563"/>
              <a:gd name="connsiteY0" fmla="*/ 12392 h 24785"/>
              <a:gd name="connsiteX1" fmla="*/ 498563 w 498563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63" h="24785">
                <a:moveTo>
                  <a:pt x="0" y="12392"/>
                </a:moveTo>
                <a:lnTo>
                  <a:pt x="498563" y="12392"/>
                </a:lnTo>
              </a:path>
            </a:pathLst>
          </a:custGeom>
          <a:noFill/>
        </p:spPr>
        <p:style>
          <a:lnRef idx="1">
            <a:schemeClr val="accent2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49517" tIns="-72" rIns="249518" bIns="-71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29" name="Freeform 28"/>
          <p:cNvSpPr/>
          <p:nvPr/>
        </p:nvSpPr>
        <p:spPr>
          <a:xfrm rot="19457599">
            <a:off x="8718551" y="5184775"/>
            <a:ext cx="614363" cy="25400"/>
          </a:xfrm>
          <a:custGeom>
            <a:avLst/>
            <a:gdLst>
              <a:gd name="connsiteX0" fmla="*/ 0 w 613982"/>
              <a:gd name="connsiteY0" fmla="*/ 12392 h 24785"/>
              <a:gd name="connsiteX1" fmla="*/ 613982 w 613982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3982" h="24785">
                <a:moveTo>
                  <a:pt x="0" y="12392"/>
                </a:moveTo>
                <a:lnTo>
                  <a:pt x="613982" y="12392"/>
                </a:lnTo>
              </a:path>
            </a:pathLst>
          </a:custGeom>
          <a:noFill/>
        </p:spPr>
        <p:style>
          <a:lnRef idx="1">
            <a:schemeClr val="accent2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340" tIns="-2958" rIns="304342" bIns="-295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35" name="Freeform 34"/>
          <p:cNvSpPr/>
          <p:nvPr/>
        </p:nvSpPr>
        <p:spPr>
          <a:xfrm rot="2142401">
            <a:off x="8718551" y="5543550"/>
            <a:ext cx="614363" cy="25400"/>
          </a:xfrm>
          <a:custGeom>
            <a:avLst/>
            <a:gdLst>
              <a:gd name="connsiteX0" fmla="*/ 0 w 613982"/>
              <a:gd name="connsiteY0" fmla="*/ 12392 h 24785"/>
              <a:gd name="connsiteX1" fmla="*/ 613982 w 613982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3982" h="24785">
                <a:moveTo>
                  <a:pt x="0" y="12392"/>
                </a:moveTo>
                <a:lnTo>
                  <a:pt x="613982" y="12392"/>
                </a:lnTo>
              </a:path>
            </a:pathLst>
          </a:custGeom>
          <a:noFill/>
        </p:spPr>
        <p:style>
          <a:lnRef idx="1">
            <a:schemeClr val="accent2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341" tIns="-2957" rIns="304341" bIns="-295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37" name="Freeform 36"/>
          <p:cNvSpPr/>
          <p:nvPr/>
        </p:nvSpPr>
        <p:spPr>
          <a:xfrm>
            <a:off x="1828800" y="2206170"/>
            <a:ext cx="1981200" cy="4270829"/>
          </a:xfrm>
          <a:custGeom>
            <a:avLst/>
            <a:gdLst>
              <a:gd name="connsiteX0" fmla="*/ 0 w 1246407"/>
              <a:gd name="connsiteY0" fmla="*/ 124641 h 4195625"/>
              <a:gd name="connsiteX1" fmla="*/ 36507 w 1246407"/>
              <a:gd name="connsiteY1" fmla="*/ 36507 h 4195625"/>
              <a:gd name="connsiteX2" fmla="*/ 124642 w 1246407"/>
              <a:gd name="connsiteY2" fmla="*/ 1 h 4195625"/>
              <a:gd name="connsiteX3" fmla="*/ 1121766 w 1246407"/>
              <a:gd name="connsiteY3" fmla="*/ 0 h 4195625"/>
              <a:gd name="connsiteX4" fmla="*/ 1209900 w 1246407"/>
              <a:gd name="connsiteY4" fmla="*/ 36507 h 4195625"/>
              <a:gd name="connsiteX5" fmla="*/ 1246406 w 1246407"/>
              <a:gd name="connsiteY5" fmla="*/ 124642 h 4195625"/>
              <a:gd name="connsiteX6" fmla="*/ 1246407 w 1246407"/>
              <a:gd name="connsiteY6" fmla="*/ 4070984 h 4195625"/>
              <a:gd name="connsiteX7" fmla="*/ 1209900 w 1246407"/>
              <a:gd name="connsiteY7" fmla="*/ 4159119 h 4195625"/>
              <a:gd name="connsiteX8" fmla="*/ 1121765 w 1246407"/>
              <a:gd name="connsiteY8" fmla="*/ 4195625 h 4195625"/>
              <a:gd name="connsiteX9" fmla="*/ 124641 w 1246407"/>
              <a:gd name="connsiteY9" fmla="*/ 4195625 h 4195625"/>
              <a:gd name="connsiteX10" fmla="*/ 36506 w 1246407"/>
              <a:gd name="connsiteY10" fmla="*/ 4159118 h 4195625"/>
              <a:gd name="connsiteX11" fmla="*/ 0 w 1246407"/>
              <a:gd name="connsiteY11" fmla="*/ 4070983 h 4195625"/>
              <a:gd name="connsiteX12" fmla="*/ 0 w 1246407"/>
              <a:gd name="connsiteY12" fmla="*/ 124641 h 41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4195625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1440089"/>
                  <a:pt x="1246407" y="2755537"/>
                  <a:pt x="1246407" y="4070984"/>
                </a:cubicBezTo>
                <a:cubicBezTo>
                  <a:pt x="1246407" y="4104041"/>
                  <a:pt x="1233275" y="4135744"/>
                  <a:pt x="1209900" y="4159119"/>
                </a:cubicBezTo>
                <a:cubicBezTo>
                  <a:pt x="1186525" y="4182494"/>
                  <a:pt x="1154822" y="4195625"/>
                  <a:pt x="1121765" y="4195625"/>
                </a:cubicBezTo>
                <a:lnTo>
                  <a:pt x="124641" y="4195625"/>
                </a:lnTo>
                <a:cubicBezTo>
                  <a:pt x="91584" y="4195625"/>
                  <a:pt x="59881" y="4182493"/>
                  <a:pt x="36506" y="4159118"/>
                </a:cubicBezTo>
                <a:cubicBezTo>
                  <a:pt x="13131" y="4135743"/>
                  <a:pt x="0" y="4104040"/>
                  <a:pt x="0" y="4070983"/>
                </a:cubicBezTo>
                <a:lnTo>
                  <a:pt x="0" y="1246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7936" tIns="47936" rIns="47936" bIns="47936" spcCol="1270" anchor="ctr"/>
          <a:lstStyle/>
          <a:p>
            <a:pPr algn="ctr">
              <a:defRPr/>
            </a:pPr>
            <a:r>
              <a:rPr lang="en-US" b="1" dirty="0">
                <a:ln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</a:t>
            </a:r>
          </a:p>
          <a:p>
            <a:pPr algn="ctr">
              <a:defRPr/>
            </a:pPr>
            <a:r>
              <a:rPr lang="en-US" b="1" dirty="0">
                <a:ln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</a:t>
            </a:r>
          </a:p>
        </p:txBody>
      </p:sp>
      <p:sp>
        <p:nvSpPr>
          <p:cNvPr id="44" name="Freeform 43"/>
          <p:cNvSpPr/>
          <p:nvPr/>
        </p:nvSpPr>
        <p:spPr>
          <a:xfrm>
            <a:off x="3810001" y="4038600"/>
            <a:ext cx="236538" cy="45719"/>
          </a:xfrm>
          <a:custGeom>
            <a:avLst/>
            <a:gdLst>
              <a:gd name="connsiteX0" fmla="*/ 0 w 498563"/>
              <a:gd name="connsiteY0" fmla="*/ 12392 h 24785"/>
              <a:gd name="connsiteX1" fmla="*/ 498563 w 498563"/>
              <a:gd name="connsiteY1" fmla="*/ 12392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63" h="24785">
                <a:moveTo>
                  <a:pt x="0" y="12392"/>
                </a:moveTo>
                <a:lnTo>
                  <a:pt x="498563" y="12392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249517" tIns="-72" rIns="249518" bIns="-71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b="1"/>
          </a:p>
        </p:txBody>
      </p:sp>
      <p:sp>
        <p:nvSpPr>
          <p:cNvPr id="20" name="Freeform 19"/>
          <p:cNvSpPr/>
          <p:nvPr/>
        </p:nvSpPr>
        <p:spPr>
          <a:xfrm>
            <a:off x="7529514" y="4991100"/>
            <a:ext cx="1247775" cy="754745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Random Assignment</a:t>
            </a:r>
          </a:p>
        </p:txBody>
      </p:sp>
      <p:sp>
        <p:nvSpPr>
          <p:cNvPr id="23" name="Freeform 22"/>
          <p:cNvSpPr/>
          <p:nvPr/>
        </p:nvSpPr>
        <p:spPr>
          <a:xfrm>
            <a:off x="9275762" y="4724401"/>
            <a:ext cx="1246188" cy="616599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Treatment Group</a:t>
            </a:r>
          </a:p>
        </p:txBody>
      </p:sp>
      <p:sp>
        <p:nvSpPr>
          <p:cNvPr id="31" name="Freeform 30"/>
          <p:cNvSpPr/>
          <p:nvPr/>
        </p:nvSpPr>
        <p:spPr>
          <a:xfrm>
            <a:off x="9296400" y="5479402"/>
            <a:ext cx="1246188" cy="616599"/>
          </a:xfrm>
          <a:custGeom>
            <a:avLst/>
            <a:gdLst>
              <a:gd name="connsiteX0" fmla="*/ 0 w 1246407"/>
              <a:gd name="connsiteY0" fmla="*/ 124641 h 1422929"/>
              <a:gd name="connsiteX1" fmla="*/ 36507 w 1246407"/>
              <a:gd name="connsiteY1" fmla="*/ 36507 h 1422929"/>
              <a:gd name="connsiteX2" fmla="*/ 124642 w 1246407"/>
              <a:gd name="connsiteY2" fmla="*/ 1 h 1422929"/>
              <a:gd name="connsiteX3" fmla="*/ 1121766 w 1246407"/>
              <a:gd name="connsiteY3" fmla="*/ 0 h 1422929"/>
              <a:gd name="connsiteX4" fmla="*/ 1209900 w 1246407"/>
              <a:gd name="connsiteY4" fmla="*/ 36507 h 1422929"/>
              <a:gd name="connsiteX5" fmla="*/ 1246406 w 1246407"/>
              <a:gd name="connsiteY5" fmla="*/ 124642 h 1422929"/>
              <a:gd name="connsiteX6" fmla="*/ 1246407 w 1246407"/>
              <a:gd name="connsiteY6" fmla="*/ 1298288 h 1422929"/>
              <a:gd name="connsiteX7" fmla="*/ 1209900 w 1246407"/>
              <a:gd name="connsiteY7" fmla="*/ 1386423 h 1422929"/>
              <a:gd name="connsiteX8" fmla="*/ 1121765 w 1246407"/>
              <a:gd name="connsiteY8" fmla="*/ 1422929 h 1422929"/>
              <a:gd name="connsiteX9" fmla="*/ 124641 w 1246407"/>
              <a:gd name="connsiteY9" fmla="*/ 1422929 h 1422929"/>
              <a:gd name="connsiteX10" fmla="*/ 36506 w 1246407"/>
              <a:gd name="connsiteY10" fmla="*/ 1386422 h 1422929"/>
              <a:gd name="connsiteX11" fmla="*/ 0 w 1246407"/>
              <a:gd name="connsiteY11" fmla="*/ 1298287 h 1422929"/>
              <a:gd name="connsiteX12" fmla="*/ 0 w 1246407"/>
              <a:gd name="connsiteY12" fmla="*/ 124641 h 14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flip="none" rotWithShape="1">
            <a:gsLst>
              <a:gs pos="23000">
                <a:schemeClr val="accent3">
                  <a:lumMod val="50000"/>
                </a:schemeClr>
              </a:gs>
              <a:gs pos="23000">
                <a:schemeClr val="accent2">
                  <a:lumMod val="89000"/>
                </a:schemeClr>
              </a:gs>
              <a:gs pos="42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54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396" tIns="45396" rIns="45396" bIns="45396" spcCol="1270" anchor="ctr"/>
          <a:lstStyle/>
          <a:p>
            <a:pPr algn="ctr">
              <a:defRPr/>
            </a:pPr>
            <a:r>
              <a:rPr lang="en-US" sz="1400" b="1" dirty="0">
                <a:ln/>
                <a:latin typeface="Arial" pitchFamily="34" charset="0"/>
                <a:ea typeface="Arial Unicode MS" pitchFamily="34" charset="-128"/>
                <a:cs typeface="Arial" pitchFamily="34" charset="0"/>
              </a:rPr>
              <a:t>Control Group</a:t>
            </a:r>
          </a:p>
        </p:txBody>
      </p:sp>
    </p:spTree>
    <p:extLst>
      <p:ext uri="{BB962C8B-B14F-4D97-AF65-F5344CB8AC3E}">
        <p14:creationId xmlns:p14="http://schemas.microsoft.com/office/powerpoint/2010/main" val="32082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Types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32767"/>
            <a:ext cx="11029615" cy="3576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Biological </a:t>
            </a:r>
            <a:r>
              <a:rPr lang="en-US" sz="3200" dirty="0"/>
              <a:t>effects</a:t>
            </a:r>
            <a:endParaRPr lang="en-US" sz="3200" dirty="0" smtClean="0"/>
          </a:p>
          <a:p>
            <a:r>
              <a:rPr lang="en-US" sz="3200" dirty="0" smtClean="0"/>
              <a:t>Interactions: social or economic</a:t>
            </a:r>
          </a:p>
          <a:p>
            <a:r>
              <a:rPr lang="en-US" sz="3200" dirty="0" smtClean="0"/>
              <a:t>Behavioral effects</a:t>
            </a:r>
          </a:p>
          <a:p>
            <a:r>
              <a:rPr lang="en-US" sz="3200" dirty="0"/>
              <a:t>General equilibrium </a:t>
            </a:r>
            <a:r>
              <a:rPr lang="en-US" sz="3200" dirty="0" smtClean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823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Biological or Environmental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330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Many health interventions:</a:t>
            </a:r>
          </a:p>
          <a:p>
            <a:pPr lvl="1"/>
            <a:r>
              <a:rPr lang="en-US" sz="3200" dirty="0"/>
              <a:t>Indirect beneficiaries benefit due to reduced disease transmission</a:t>
            </a:r>
          </a:p>
          <a:p>
            <a:pPr lvl="1"/>
            <a:r>
              <a:rPr lang="en-US" sz="2800" dirty="0" smtClean="0"/>
              <a:t>Deworming, Vaccinations, ARV </a:t>
            </a:r>
            <a:r>
              <a:rPr lang="en-US" sz="2800" dirty="0" smtClean="0"/>
              <a:t>treatment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Pollution reduction interventions</a:t>
            </a:r>
          </a:p>
          <a:p>
            <a:r>
              <a:rPr lang="en-US" sz="3200" dirty="0" smtClean="0"/>
              <a:t>Insect eradication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4447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Interactions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97540"/>
            <a:ext cx="11029615" cy="3875964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Social or economic interactions</a:t>
            </a:r>
          </a:p>
          <a:p>
            <a:r>
              <a:rPr lang="en-US" sz="3200" dirty="0" smtClean="0"/>
              <a:t>Pooled resources</a:t>
            </a:r>
          </a:p>
          <a:p>
            <a:pPr lvl="1"/>
            <a:r>
              <a:rPr lang="en-US" sz="3200" dirty="0" smtClean="0"/>
              <a:t>Cash transfer programs </a:t>
            </a:r>
          </a:p>
          <a:p>
            <a:pPr lvl="1"/>
            <a:r>
              <a:rPr lang="en-US" sz="3200" dirty="0" smtClean="0"/>
              <a:t>Education inputs: e.g. textbooks, computers</a:t>
            </a:r>
          </a:p>
          <a:p>
            <a:r>
              <a:rPr lang="en-US" sz="3200" dirty="0" smtClean="0"/>
              <a:t>Information/ </a:t>
            </a:r>
            <a:r>
              <a:rPr lang="en-US" sz="3200" dirty="0" smtClean="0"/>
              <a:t>Communication</a:t>
            </a:r>
          </a:p>
          <a:p>
            <a:r>
              <a:rPr lang="en-US" sz="3200" dirty="0" smtClean="0"/>
              <a:t>Referrals</a:t>
            </a:r>
            <a:endParaRPr lang="en-US" sz="3200" dirty="0" smtClean="0"/>
          </a:p>
          <a:p>
            <a:pPr marL="324000" lvl="1" indent="0">
              <a:buNone/>
            </a:pPr>
            <a:endParaRPr lang="en-US" sz="3200" dirty="0" smtClean="0"/>
          </a:p>
          <a:p>
            <a:pPr marL="32400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971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behavioral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Changing norms</a:t>
            </a:r>
          </a:p>
          <a:p>
            <a:pPr lvl="1"/>
            <a:r>
              <a:rPr lang="en-US" sz="3200" dirty="0" smtClean="0"/>
              <a:t>HIV </a:t>
            </a:r>
            <a:r>
              <a:rPr lang="en-US" sz="3200" dirty="0" smtClean="0"/>
              <a:t>testing</a:t>
            </a:r>
            <a:endParaRPr lang="en-US" sz="3200" dirty="0" smtClean="0"/>
          </a:p>
          <a:p>
            <a:pPr lvl="1"/>
            <a:r>
              <a:rPr lang="en-US" sz="3200" dirty="0" smtClean="0"/>
              <a:t>Cervical cancer screening </a:t>
            </a:r>
            <a:endParaRPr lang="en-US" sz="3200" dirty="0" smtClean="0"/>
          </a:p>
          <a:p>
            <a:pPr lvl="1"/>
            <a:r>
              <a:rPr lang="en-US" sz="3200" dirty="0" smtClean="0"/>
              <a:t>FGC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742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5038</TotalTime>
  <Words>1467</Words>
  <Application>Microsoft Office PowerPoint</Application>
  <PresentationFormat>Widescreen</PresentationFormat>
  <Paragraphs>278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Arial</vt:lpstr>
      <vt:lpstr>Calibri</vt:lpstr>
      <vt:lpstr>Cambria Math</vt:lpstr>
      <vt:lpstr>Gill Sans MT</vt:lpstr>
      <vt:lpstr>Tahoma</vt:lpstr>
      <vt:lpstr>Webdings</vt:lpstr>
      <vt:lpstr>Wingdings</vt:lpstr>
      <vt:lpstr>Wingdings 2</vt:lpstr>
      <vt:lpstr>Dividend</vt:lpstr>
      <vt:lpstr>Impact Evaluation Network (AIEN) ROUND II: Networks</vt:lpstr>
      <vt:lpstr>Outline</vt:lpstr>
      <vt:lpstr>Introduction</vt:lpstr>
      <vt:lpstr>Spillovers</vt:lpstr>
      <vt:lpstr>Spillovers</vt:lpstr>
      <vt:lpstr>Types</vt:lpstr>
      <vt:lpstr>Biological or Environmental</vt:lpstr>
      <vt:lpstr>Interactions</vt:lpstr>
      <vt:lpstr>behavioral</vt:lpstr>
      <vt:lpstr>General equilibrium</vt:lpstr>
      <vt:lpstr>Basic Model of Social Interactions</vt:lpstr>
      <vt:lpstr>Manski, 1993</vt:lpstr>
      <vt:lpstr>Manski, 1993</vt:lpstr>
      <vt:lpstr>Manski, 1993</vt:lpstr>
      <vt:lpstr>Econometric Challenges:</vt:lpstr>
      <vt:lpstr>Econometric Challenges:</vt:lpstr>
      <vt:lpstr>Econometric Challenges:</vt:lpstr>
      <vt:lpstr>Empirical identification</vt:lpstr>
      <vt:lpstr>Empirical identification</vt:lpstr>
      <vt:lpstr>Existing empirical literature</vt:lpstr>
      <vt:lpstr>Education Peer effects (1) </vt:lpstr>
      <vt:lpstr>Education Peer effects (2)</vt:lpstr>
      <vt:lpstr>MLSFH</vt:lpstr>
      <vt:lpstr>Peer effects and HIV testing </vt:lpstr>
      <vt:lpstr>Peer effects and HIV testing</vt:lpstr>
      <vt:lpstr>Peer effects and HIV testing  </vt:lpstr>
      <vt:lpstr>Peer effects and HIV testing </vt:lpstr>
      <vt:lpstr>Peer effects and HIV testing</vt:lpstr>
      <vt:lpstr>Peer effects and HIV testing</vt:lpstr>
      <vt:lpstr>Peer effects and HIV testing </vt:lpstr>
      <vt:lpstr>Peer effects and HIV testing</vt:lpstr>
      <vt:lpstr>STATA EXERCISE</vt:lpstr>
      <vt:lpstr>Practical Considerations for DESIGN of IE</vt:lpstr>
      <vt:lpstr>In PRACTICE: Market Prices BY TeXT (1)</vt:lpstr>
      <vt:lpstr>In PRACTICE: Market Prices BY TeXT (2)</vt:lpstr>
      <vt:lpstr>In PRACTICE: Market Prices BY TeXT (3)</vt:lpstr>
      <vt:lpstr>IN PRACTICE:  SCHool TRACKING</vt:lpstr>
      <vt:lpstr>IN PRACTICE:  ROSCAs</vt:lpstr>
      <vt:lpstr>DESIGN EXERCISE</vt:lpstr>
    </vt:vector>
  </TitlesOfParts>
  <Company>IFPRI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Godlonton, Susan (IFPRI)</dc:creator>
  <cp:lastModifiedBy>Godlonton, Susan (IFPRI)</cp:lastModifiedBy>
  <cp:revision>71</cp:revision>
  <dcterms:created xsi:type="dcterms:W3CDTF">2013-12-13T17:30:35Z</dcterms:created>
  <dcterms:modified xsi:type="dcterms:W3CDTF">2013-12-19T09:01:53Z</dcterms:modified>
</cp:coreProperties>
</file>