
<file path=[Content_Types].xml><?xml version="1.0" encoding="utf-8"?>
<Types xmlns="http://schemas.openxmlformats.org/package/2006/content-types">
  <Default Extension="png" ContentType="image/png"/>
  <Default Extension="jpeg" ContentType="image/jpeg"/>
  <Default Extension="wmf" ContentType="image/x-w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3"/>
  </p:notesMasterIdLst>
  <p:handoutMasterIdLst>
    <p:handoutMasterId r:id="rId74"/>
  </p:handoutMasterIdLst>
  <p:sldIdLst>
    <p:sldId id="256" r:id="rId2"/>
    <p:sldId id="337" r:id="rId3"/>
    <p:sldId id="338" r:id="rId4"/>
    <p:sldId id="339" r:id="rId5"/>
    <p:sldId id="261" r:id="rId6"/>
    <p:sldId id="257" r:id="rId7"/>
    <p:sldId id="340" r:id="rId8"/>
    <p:sldId id="341" r:id="rId9"/>
    <p:sldId id="353" r:id="rId10"/>
    <p:sldId id="354" r:id="rId11"/>
    <p:sldId id="258" r:id="rId12"/>
    <p:sldId id="259" r:id="rId13"/>
    <p:sldId id="361" r:id="rId14"/>
    <p:sldId id="325" r:id="rId15"/>
    <p:sldId id="260" r:id="rId16"/>
    <p:sldId id="326" r:id="rId17"/>
    <p:sldId id="263" r:id="rId18"/>
    <p:sldId id="262" r:id="rId19"/>
    <p:sldId id="342" r:id="rId20"/>
    <p:sldId id="265" r:id="rId21"/>
    <p:sldId id="266" r:id="rId22"/>
    <p:sldId id="343" r:id="rId23"/>
    <p:sldId id="267" r:id="rId24"/>
    <p:sldId id="268" r:id="rId25"/>
    <p:sldId id="270" r:id="rId26"/>
    <p:sldId id="271" r:id="rId27"/>
    <p:sldId id="273" r:id="rId28"/>
    <p:sldId id="344" r:id="rId29"/>
    <p:sldId id="345" r:id="rId30"/>
    <p:sldId id="327" r:id="rId31"/>
    <p:sldId id="274" r:id="rId32"/>
    <p:sldId id="279" r:id="rId33"/>
    <p:sldId id="346" r:id="rId34"/>
    <p:sldId id="355" r:id="rId35"/>
    <p:sldId id="356" r:id="rId36"/>
    <p:sldId id="280" r:id="rId37"/>
    <p:sldId id="281" r:id="rId38"/>
    <p:sldId id="283" r:id="rId39"/>
    <p:sldId id="348" r:id="rId40"/>
    <p:sldId id="284" r:id="rId41"/>
    <p:sldId id="293" r:id="rId42"/>
    <p:sldId id="285" r:id="rId43"/>
    <p:sldId id="290" r:id="rId44"/>
    <p:sldId id="286" r:id="rId45"/>
    <p:sldId id="291" r:id="rId46"/>
    <p:sldId id="292" r:id="rId47"/>
    <p:sldId id="287" r:id="rId48"/>
    <p:sldId id="294" r:id="rId49"/>
    <p:sldId id="282" r:id="rId50"/>
    <p:sldId id="349" r:id="rId51"/>
    <p:sldId id="347" r:id="rId52"/>
    <p:sldId id="359" r:id="rId53"/>
    <p:sldId id="357" r:id="rId54"/>
    <p:sldId id="358" r:id="rId55"/>
    <p:sldId id="360" r:id="rId56"/>
    <p:sldId id="275" r:id="rId57"/>
    <p:sldId id="311" r:id="rId58"/>
    <p:sldId id="350" r:id="rId59"/>
    <p:sldId id="310" r:id="rId60"/>
    <p:sldId id="362" r:id="rId61"/>
    <p:sldId id="313" r:id="rId62"/>
    <p:sldId id="334" r:id="rId63"/>
    <p:sldId id="351" r:id="rId64"/>
    <p:sldId id="335" r:id="rId65"/>
    <p:sldId id="336" r:id="rId66"/>
    <p:sldId id="352" r:id="rId67"/>
    <p:sldId id="277" r:id="rId68"/>
    <p:sldId id="317" r:id="rId69"/>
    <p:sldId id="319" r:id="rId70"/>
    <p:sldId id="318" r:id="rId71"/>
    <p:sldId id="320" r:id="rId7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25" autoAdjust="0"/>
  </p:normalViewPr>
  <p:slideViewPr>
    <p:cSldViewPr>
      <p:cViewPr varScale="1">
        <p:scale>
          <a:sx n="43" d="100"/>
          <a:sy n="43" d="100"/>
        </p:scale>
        <p:origin x="-1459"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133E724B-B729-413A-BFB5-C1D5173BB48F}" type="datetimeFigureOut">
              <a:rPr lang="en-US" smtClean="0"/>
              <a:pPr/>
              <a:t>5/16/2013</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4C14E73B-EDEA-4846-8EB8-88A6A59B60C1}" type="slidenum">
              <a:rPr lang="en-US" smtClean="0"/>
              <a:pPr/>
              <a:t>‹#›</a:t>
            </a:fld>
            <a:endParaRPr lang="en-US"/>
          </a:p>
        </p:txBody>
      </p:sp>
    </p:spTree>
    <p:extLst>
      <p:ext uri="{BB962C8B-B14F-4D97-AF65-F5344CB8AC3E}">
        <p14:creationId xmlns:p14="http://schemas.microsoft.com/office/powerpoint/2010/main" val="1997626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D1DE3D21-2C7B-4BE3-9BE9-81853777F112}" type="datetimeFigureOut">
              <a:rPr lang="en-US" smtClean="0"/>
              <a:pPr/>
              <a:t>5/16/2013</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B6CF751C-0FEC-4F2C-A5E5-5422ED6ABCEC}" type="slidenum">
              <a:rPr lang="en-US" smtClean="0"/>
              <a:pPr/>
              <a:t>‹#›</a:t>
            </a:fld>
            <a:endParaRPr lang="en-US"/>
          </a:p>
        </p:txBody>
      </p:sp>
    </p:spTree>
    <p:extLst>
      <p:ext uri="{BB962C8B-B14F-4D97-AF65-F5344CB8AC3E}">
        <p14:creationId xmlns:p14="http://schemas.microsoft.com/office/powerpoint/2010/main" val="4176986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CF751C-0FEC-4F2C-A5E5-5422ED6ABCE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solidFill>
            <a:srgbClr val="4F81BD"/>
          </a:solidFill>
          <a:ln w="25560">
            <a:solidFill>
              <a:srgbClr val="385D8A"/>
            </a:solidFill>
          </a:ln>
        </p:spPr>
      </p:sp>
      <p:sp>
        <p:nvSpPr>
          <p:cNvPr id="87043" name="Notes Placeholder 2"/>
          <p:cNvSpPr txBox="1">
            <a:spLocks noGrp="1"/>
          </p:cNvSpPr>
          <p:nvPr>
            <p:ph type="body" sz="quarter" idx="1"/>
          </p:nvPr>
        </p:nvSpPr>
        <p:spPr bwMode="auto">
          <a:noFill/>
        </p:spPr>
        <p:txBody>
          <a:bodyPr vert="horz" numCol="1" compatLnSpc="1">
            <a:prstTxWarp prst="textNoShape">
              <a:avLst/>
            </a:prstTxWarp>
          </a:bodyPr>
          <a:lstStyle/>
          <a:p>
            <a:pPr eaLnBrk="1"/>
            <a:endParaRPr sz="1700" smtClean="0">
              <a:latin typeface="Arial" pitchFamily="34" charset="0"/>
              <a:ea typeface="Arial Unicode MS" pitchFamily="34" charset="-128"/>
              <a:cs typeface="Tahoma" pitchFamily="34" charset="0"/>
            </a:endParaRPr>
          </a:p>
        </p:txBody>
      </p:sp>
      <p:sp>
        <p:nvSpPr>
          <p:cNvPr id="4" name="Slide Number Placeholder 3"/>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3F038AF3-116D-47EE-A195-26FDCFC35A6C}" type="slidenum">
              <a:rPr lang="en-US" sz="1100">
                <a:solidFill>
                  <a:srgbClr val="000000"/>
                </a:solidFill>
                <a:latin typeface="Arial" pitchFamily="34"/>
                <a:ea typeface="Arial Unicode MS" pitchFamily="2"/>
                <a:cs typeface="Tahoma" pitchFamily="2"/>
              </a:rPr>
              <a:pPr algn="r">
                <a:defRPr/>
              </a:pPr>
              <a:t>26</a:t>
            </a:fld>
            <a:endParaRPr lang="en-US" sz="1100" dirty="0">
              <a:solidFill>
                <a:srgbClr val="000000"/>
              </a:solidFill>
              <a:latin typeface="Arial" pitchFamily="34"/>
              <a:ea typeface="Arial Unicode MS" pitchFamily="2"/>
              <a:cs typeface="Tahoma"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p:nvPr/>
        </p:nvSpPr>
        <p:spPr>
          <a:xfrm>
            <a:off x="0" y="1"/>
            <a:ext cx="2982418" cy="464205"/>
          </a:xfrm>
          <a:prstGeom prst="rect">
            <a:avLst/>
          </a:prstGeom>
          <a:noFill/>
          <a:ln>
            <a:noFill/>
          </a:ln>
        </p:spPr>
        <p:txBody>
          <a:bodyPr lIns="92609" tIns="46132" rIns="92609" bIns="46132" compatLnSpc="0"/>
          <a:lstStyle/>
          <a:p>
            <a:pPr>
              <a:defRPr/>
            </a:pPr>
            <a:r>
              <a:rPr lang="en-US" sz="1100" dirty="0">
                <a:solidFill>
                  <a:srgbClr val="000000"/>
                </a:solidFill>
                <a:latin typeface="Arial" pitchFamily="34"/>
                <a:ea typeface="Arial Unicode MS" pitchFamily="2"/>
                <a:cs typeface="Tahoma" pitchFamily="2"/>
              </a:rPr>
              <a:t>http://www.povertyactionlab.org/</a:t>
            </a:r>
          </a:p>
        </p:txBody>
      </p:sp>
      <p:sp>
        <p:nvSpPr>
          <p:cNvPr id="3" name="Rectangle 7"/>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054B83D1-7E4B-414E-BADE-C7CD77B5B628}" type="slidenum">
              <a:rPr lang="en-US" sz="1100">
                <a:solidFill>
                  <a:srgbClr val="000000"/>
                </a:solidFill>
                <a:latin typeface="Arial" pitchFamily="34"/>
                <a:ea typeface="Arial Unicode MS" pitchFamily="2"/>
                <a:cs typeface="Tahoma" pitchFamily="2"/>
              </a:rPr>
              <a:pPr algn="r">
                <a:defRPr/>
              </a:pPr>
              <a:t>27</a:t>
            </a:fld>
            <a:endParaRPr lang="en-US" sz="1100" dirty="0">
              <a:solidFill>
                <a:srgbClr val="000000"/>
              </a:solidFill>
              <a:latin typeface="Arial" pitchFamily="34"/>
              <a:ea typeface="Arial Unicode MS" pitchFamily="2"/>
              <a:cs typeface="Tahoma" pitchFamily="2"/>
            </a:endParaRPr>
          </a:p>
        </p:txBody>
      </p:sp>
      <p:sp>
        <p:nvSpPr>
          <p:cNvPr id="89092" name="Rectangle 2"/>
          <p:cNvSpPr>
            <a:spLocks noGrp="1" noRot="1" noChangeAspect="1" noTextEdit="1"/>
          </p:cNvSpPr>
          <p:nvPr>
            <p:ph type="sldImg"/>
          </p:nvPr>
        </p:nvSpPr>
        <p:spPr>
          <a:xfrm>
            <a:off x="1690688" y="696913"/>
            <a:ext cx="3500437" cy="2625725"/>
          </a:xfrm>
          <a:solidFill>
            <a:srgbClr val="4F81BD"/>
          </a:solidFill>
          <a:ln w="25560">
            <a:solidFill>
              <a:srgbClr val="385D8A"/>
            </a:solidFill>
          </a:ln>
        </p:spPr>
      </p:sp>
      <p:sp>
        <p:nvSpPr>
          <p:cNvPr id="89093" name="Rectangle 3"/>
          <p:cNvSpPr txBox="1">
            <a:spLocks noGrp="1"/>
          </p:cNvSpPr>
          <p:nvPr>
            <p:ph type="body" sz="quarter" idx="1"/>
          </p:nvPr>
        </p:nvSpPr>
        <p:spPr bwMode="auto">
          <a:xfrm>
            <a:off x="324080" y="3463095"/>
            <a:ext cx="6233656" cy="4182457"/>
          </a:xfrm>
          <a:noFill/>
        </p:spPr>
        <p:txBody>
          <a:bodyPr vert="horz" numCol="1" compatLnSpc="1">
            <a:prstTxWarp prst="textNoShape">
              <a:avLst/>
            </a:prstTxWarp>
          </a:bodyPr>
          <a:lstStyle/>
          <a:p>
            <a:pPr marL="0" lvl="1">
              <a:buFontTx/>
              <a:buChar char="-"/>
            </a:pPr>
            <a:endParaRPr sz="900" smtClean="0">
              <a:latin typeface="Arial" pitchFamily="34" charset="0"/>
              <a:ea typeface="Arial Unicode MS" pitchFamily="34" charset="-128"/>
              <a:cs typeface="Tahom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p:nvPr/>
        </p:nvSpPr>
        <p:spPr>
          <a:xfrm>
            <a:off x="0" y="1"/>
            <a:ext cx="2982418" cy="464205"/>
          </a:xfrm>
          <a:prstGeom prst="rect">
            <a:avLst/>
          </a:prstGeom>
          <a:noFill/>
          <a:ln>
            <a:noFill/>
          </a:ln>
        </p:spPr>
        <p:txBody>
          <a:bodyPr lIns="92609" tIns="46132" rIns="92609" bIns="46132" compatLnSpc="0"/>
          <a:lstStyle/>
          <a:p>
            <a:pPr>
              <a:defRPr/>
            </a:pPr>
            <a:r>
              <a:rPr lang="en-US" sz="1100" dirty="0">
                <a:solidFill>
                  <a:srgbClr val="000000"/>
                </a:solidFill>
                <a:latin typeface="Arial" pitchFamily="34"/>
                <a:ea typeface="Arial Unicode MS" pitchFamily="2"/>
                <a:cs typeface="Tahoma" pitchFamily="2"/>
              </a:rPr>
              <a:t>http://www.povertyactionlab.org/</a:t>
            </a:r>
          </a:p>
        </p:txBody>
      </p:sp>
      <p:sp>
        <p:nvSpPr>
          <p:cNvPr id="3" name="Rectangle 7"/>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054B83D1-7E4B-414E-BADE-C7CD77B5B628}" type="slidenum">
              <a:rPr lang="en-US" sz="1100">
                <a:solidFill>
                  <a:srgbClr val="000000"/>
                </a:solidFill>
                <a:latin typeface="Arial" pitchFamily="34"/>
                <a:ea typeface="Arial Unicode MS" pitchFamily="2"/>
                <a:cs typeface="Tahoma" pitchFamily="2"/>
              </a:rPr>
              <a:pPr algn="r">
                <a:defRPr/>
              </a:pPr>
              <a:t>28</a:t>
            </a:fld>
            <a:endParaRPr lang="en-US" sz="1100" dirty="0">
              <a:solidFill>
                <a:srgbClr val="000000"/>
              </a:solidFill>
              <a:latin typeface="Arial" pitchFamily="34"/>
              <a:ea typeface="Arial Unicode MS" pitchFamily="2"/>
              <a:cs typeface="Tahoma" pitchFamily="2"/>
            </a:endParaRPr>
          </a:p>
        </p:txBody>
      </p:sp>
      <p:sp>
        <p:nvSpPr>
          <p:cNvPr id="89092" name="Rectangle 2"/>
          <p:cNvSpPr>
            <a:spLocks noGrp="1" noRot="1" noChangeAspect="1" noTextEdit="1"/>
          </p:cNvSpPr>
          <p:nvPr>
            <p:ph type="sldImg"/>
          </p:nvPr>
        </p:nvSpPr>
        <p:spPr>
          <a:xfrm>
            <a:off x="1690688" y="696913"/>
            <a:ext cx="3500437" cy="2625725"/>
          </a:xfrm>
          <a:solidFill>
            <a:srgbClr val="4F81BD"/>
          </a:solidFill>
          <a:ln w="25560">
            <a:solidFill>
              <a:srgbClr val="385D8A"/>
            </a:solidFill>
          </a:ln>
        </p:spPr>
      </p:sp>
      <p:sp>
        <p:nvSpPr>
          <p:cNvPr id="89093" name="Rectangle 3"/>
          <p:cNvSpPr txBox="1">
            <a:spLocks noGrp="1"/>
          </p:cNvSpPr>
          <p:nvPr>
            <p:ph type="body" sz="quarter" idx="1"/>
          </p:nvPr>
        </p:nvSpPr>
        <p:spPr bwMode="auto">
          <a:xfrm>
            <a:off x="324080" y="3463095"/>
            <a:ext cx="6233656" cy="4182457"/>
          </a:xfrm>
          <a:noFill/>
        </p:spPr>
        <p:txBody>
          <a:bodyPr vert="horz" numCol="1" compatLnSpc="1">
            <a:prstTxWarp prst="textNoShape">
              <a:avLst/>
            </a:prstTxWarp>
          </a:bodyPr>
          <a:lstStyle/>
          <a:p>
            <a:pPr marL="0" lvl="1">
              <a:buFontTx/>
              <a:buChar char="-"/>
            </a:pPr>
            <a:endParaRPr sz="900" smtClean="0">
              <a:latin typeface="Arial" pitchFamily="34" charset="0"/>
              <a:ea typeface="Arial Unicode MS" pitchFamily="34" charset="-128"/>
              <a:cs typeface="Tahoma"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p:nvPr/>
        </p:nvSpPr>
        <p:spPr>
          <a:xfrm>
            <a:off x="0" y="1"/>
            <a:ext cx="2982418" cy="464205"/>
          </a:xfrm>
          <a:prstGeom prst="rect">
            <a:avLst/>
          </a:prstGeom>
          <a:noFill/>
          <a:ln>
            <a:noFill/>
          </a:ln>
        </p:spPr>
        <p:txBody>
          <a:bodyPr lIns="92609" tIns="46132" rIns="92609" bIns="46132" compatLnSpc="0"/>
          <a:lstStyle/>
          <a:p>
            <a:pPr>
              <a:defRPr/>
            </a:pPr>
            <a:r>
              <a:rPr lang="en-US" sz="1100" dirty="0">
                <a:solidFill>
                  <a:srgbClr val="000000"/>
                </a:solidFill>
                <a:latin typeface="Arial" pitchFamily="34"/>
                <a:ea typeface="Arial Unicode MS" pitchFamily="2"/>
                <a:cs typeface="Tahoma" pitchFamily="2"/>
              </a:rPr>
              <a:t>http://www.povertyactionlab.org/</a:t>
            </a:r>
          </a:p>
        </p:txBody>
      </p:sp>
      <p:sp>
        <p:nvSpPr>
          <p:cNvPr id="3" name="Rectangle 7"/>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054B83D1-7E4B-414E-BADE-C7CD77B5B628}" type="slidenum">
              <a:rPr lang="en-US" sz="1100">
                <a:solidFill>
                  <a:srgbClr val="000000"/>
                </a:solidFill>
                <a:latin typeface="Arial" pitchFamily="34"/>
                <a:ea typeface="Arial Unicode MS" pitchFamily="2"/>
                <a:cs typeface="Tahoma" pitchFamily="2"/>
              </a:rPr>
              <a:pPr algn="r">
                <a:defRPr/>
              </a:pPr>
              <a:t>29</a:t>
            </a:fld>
            <a:endParaRPr lang="en-US" sz="1100" dirty="0">
              <a:solidFill>
                <a:srgbClr val="000000"/>
              </a:solidFill>
              <a:latin typeface="Arial" pitchFamily="34"/>
              <a:ea typeface="Arial Unicode MS" pitchFamily="2"/>
              <a:cs typeface="Tahoma" pitchFamily="2"/>
            </a:endParaRPr>
          </a:p>
        </p:txBody>
      </p:sp>
      <p:sp>
        <p:nvSpPr>
          <p:cNvPr id="89092" name="Rectangle 2"/>
          <p:cNvSpPr>
            <a:spLocks noGrp="1" noRot="1" noChangeAspect="1" noTextEdit="1"/>
          </p:cNvSpPr>
          <p:nvPr>
            <p:ph type="sldImg"/>
          </p:nvPr>
        </p:nvSpPr>
        <p:spPr>
          <a:xfrm>
            <a:off x="1690688" y="696913"/>
            <a:ext cx="3500437" cy="2625725"/>
          </a:xfrm>
          <a:solidFill>
            <a:srgbClr val="4F81BD"/>
          </a:solidFill>
          <a:ln w="25560">
            <a:solidFill>
              <a:srgbClr val="385D8A"/>
            </a:solidFill>
          </a:ln>
        </p:spPr>
      </p:sp>
      <p:sp>
        <p:nvSpPr>
          <p:cNvPr id="89093" name="Rectangle 3"/>
          <p:cNvSpPr txBox="1">
            <a:spLocks noGrp="1"/>
          </p:cNvSpPr>
          <p:nvPr>
            <p:ph type="body" sz="quarter" idx="1"/>
          </p:nvPr>
        </p:nvSpPr>
        <p:spPr bwMode="auto">
          <a:xfrm>
            <a:off x="324080" y="3463095"/>
            <a:ext cx="6233656" cy="4182457"/>
          </a:xfrm>
          <a:noFill/>
        </p:spPr>
        <p:txBody>
          <a:bodyPr vert="horz" numCol="1" compatLnSpc="1">
            <a:prstTxWarp prst="textNoShape">
              <a:avLst/>
            </a:prstTxWarp>
          </a:bodyPr>
          <a:lstStyle/>
          <a:p>
            <a:pPr marL="0" lvl="1">
              <a:buFontTx/>
              <a:buChar char="-"/>
            </a:pPr>
            <a:endParaRPr sz="900" smtClean="0">
              <a:latin typeface="Arial" pitchFamily="34" charset="0"/>
              <a:ea typeface="Arial Unicode MS" pitchFamily="34" charset="-128"/>
              <a:cs typeface="Tahoma"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CF751C-0FEC-4F2C-A5E5-5422ED6ABCEC}" type="slidenum">
              <a:rPr lang="en-US" smtClean="0"/>
              <a:pPr/>
              <a:t>31</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CF751C-0FEC-4F2C-A5E5-5422ED6ABCEC}" type="slidenum">
              <a:rPr lang="en-US" smtClean="0"/>
              <a:pPr/>
              <a:t>32</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CF751C-0FEC-4F2C-A5E5-5422ED6ABCEC}" type="slidenum">
              <a:rPr lang="en-US" smtClean="0"/>
              <a:pPr/>
              <a:t>33</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CF751C-0FEC-4F2C-A5E5-5422ED6ABCEC}" type="slidenum">
              <a:rPr lang="en-US" smtClean="0"/>
              <a:pPr/>
              <a:t>51</a:t>
            </a:fld>
            <a:endParaRPr lang="en-US"/>
          </a:p>
        </p:txBody>
      </p:sp>
    </p:spTree>
    <p:extLst>
      <p:ext uri="{BB962C8B-B14F-4D97-AF65-F5344CB8AC3E}">
        <p14:creationId xmlns:p14="http://schemas.microsoft.com/office/powerpoint/2010/main" val="34334185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CF751C-0FEC-4F2C-A5E5-5422ED6ABCEC}" type="slidenum">
              <a:rPr lang="en-US" smtClean="0"/>
              <a:pPr/>
              <a:t>56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p:nvPr/>
        </p:nvSpPr>
        <p:spPr>
          <a:xfrm>
            <a:off x="0" y="1"/>
            <a:ext cx="2982418" cy="464205"/>
          </a:xfrm>
          <a:prstGeom prst="rect">
            <a:avLst/>
          </a:prstGeom>
          <a:noFill/>
          <a:ln>
            <a:noFill/>
          </a:ln>
        </p:spPr>
        <p:txBody>
          <a:bodyPr lIns="92609" tIns="46132" rIns="92609" bIns="46132" compatLnSpc="0"/>
          <a:lstStyle/>
          <a:p>
            <a:pPr>
              <a:defRPr/>
            </a:pPr>
            <a:r>
              <a:rPr lang="en-US" sz="1100" dirty="0">
                <a:solidFill>
                  <a:srgbClr val="000000"/>
                </a:solidFill>
                <a:latin typeface="Arial" pitchFamily="18"/>
                <a:ea typeface="Arial Unicode MS" pitchFamily="2"/>
                <a:cs typeface="Tahoma" pitchFamily="2"/>
              </a:rPr>
              <a:t>http://www.povertyactionlab.org/</a:t>
            </a:r>
          </a:p>
        </p:txBody>
      </p:sp>
      <p:sp>
        <p:nvSpPr>
          <p:cNvPr id="3" name="Rectangle 7"/>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01A5BA7E-58CB-4ACC-8C42-3BB43DAE7994}" type="slidenum">
              <a:rPr lang="en-US" sz="1100">
                <a:solidFill>
                  <a:srgbClr val="000000"/>
                </a:solidFill>
                <a:latin typeface="Arial" pitchFamily="18"/>
                <a:ea typeface="Arial Unicode MS" pitchFamily="2"/>
                <a:cs typeface="Tahoma" pitchFamily="2"/>
              </a:rPr>
              <a:pPr algn="r">
                <a:defRPr/>
              </a:pPr>
              <a:t>57</a:t>
            </a:fld>
            <a:endParaRPr lang="en-US" sz="1100" dirty="0">
              <a:solidFill>
                <a:srgbClr val="000000"/>
              </a:solidFill>
              <a:latin typeface="Arial" pitchFamily="18"/>
              <a:ea typeface="Arial Unicode MS" pitchFamily="2"/>
              <a:cs typeface="Tahoma" pitchFamily="2"/>
            </a:endParaRPr>
          </a:p>
        </p:txBody>
      </p:sp>
      <p:sp>
        <p:nvSpPr>
          <p:cNvPr id="99332" name="Rectangle 2"/>
          <p:cNvSpPr>
            <a:spLocks noGrp="1" noRot="1" noChangeAspect="1" noTextEdit="1"/>
          </p:cNvSpPr>
          <p:nvPr>
            <p:ph type="sldImg"/>
          </p:nvPr>
        </p:nvSpPr>
        <p:spPr>
          <a:solidFill>
            <a:srgbClr val="4F81BD"/>
          </a:solidFill>
          <a:ln w="25560">
            <a:solidFill>
              <a:srgbClr val="385D8A"/>
            </a:solidFill>
          </a:ln>
        </p:spPr>
      </p:sp>
      <p:sp>
        <p:nvSpPr>
          <p:cNvPr id="99333" name="Rectangle 3"/>
          <p:cNvSpPr txBox="1">
            <a:spLocks noGrp="1"/>
          </p:cNvSpPr>
          <p:nvPr>
            <p:ph type="body" sz="quarter" idx="1"/>
          </p:nvPr>
        </p:nvSpPr>
        <p:spPr bwMode="auto">
          <a:xfrm>
            <a:off x="688481" y="4416099"/>
            <a:ext cx="5504853" cy="4182457"/>
          </a:xfrm>
          <a:noFill/>
        </p:spPr>
        <p:txBody>
          <a:bodyPr vert="horz" numCol="1" compatLnSpc="1">
            <a:prstTxWarp prst="textNoShape">
              <a:avLst/>
            </a:prstTxWarp>
          </a:bodyPr>
          <a:lstStyle/>
          <a:p>
            <a:pPr eaLnBrk="1"/>
            <a:endParaRPr sz="1500" smtClean="0">
              <a:latin typeface="Arial" pitchFamily="34" charset="0"/>
              <a:ea typeface="Arial Unicode MS" pitchFamily="34" charset="-128"/>
              <a:cs typeface="Taho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CF751C-0FEC-4F2C-A5E5-5422ED6ABCEC}" type="slidenum">
              <a:rPr lang="en-US" smtClean="0"/>
              <a:pPr/>
              <a:t>11</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p:nvPr/>
        </p:nvSpPr>
        <p:spPr>
          <a:xfrm>
            <a:off x="0" y="1"/>
            <a:ext cx="2982418" cy="464205"/>
          </a:xfrm>
          <a:prstGeom prst="rect">
            <a:avLst/>
          </a:prstGeom>
          <a:noFill/>
          <a:ln>
            <a:noFill/>
          </a:ln>
        </p:spPr>
        <p:txBody>
          <a:bodyPr lIns="92609" tIns="46132" rIns="92609" bIns="46132" compatLnSpc="0"/>
          <a:lstStyle/>
          <a:p>
            <a:pPr>
              <a:defRPr/>
            </a:pPr>
            <a:r>
              <a:rPr lang="en-US" sz="1100" dirty="0">
                <a:solidFill>
                  <a:srgbClr val="000000"/>
                </a:solidFill>
                <a:latin typeface="Arial" pitchFamily="18"/>
                <a:ea typeface="Arial Unicode MS" pitchFamily="2"/>
                <a:cs typeface="Tahoma" pitchFamily="2"/>
              </a:rPr>
              <a:t>http://www.povertyactionlab.org/</a:t>
            </a:r>
          </a:p>
        </p:txBody>
      </p:sp>
      <p:sp>
        <p:nvSpPr>
          <p:cNvPr id="3" name="Rectangle 7"/>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01A5BA7E-58CB-4ACC-8C42-3BB43DAE7994}" type="slidenum">
              <a:rPr lang="en-US" sz="1100">
                <a:solidFill>
                  <a:srgbClr val="000000"/>
                </a:solidFill>
                <a:latin typeface="Arial" pitchFamily="18"/>
                <a:ea typeface="Arial Unicode MS" pitchFamily="2"/>
                <a:cs typeface="Tahoma" pitchFamily="2"/>
              </a:rPr>
              <a:pPr algn="r">
                <a:defRPr/>
              </a:pPr>
              <a:t>58</a:t>
            </a:fld>
            <a:endParaRPr lang="en-US" sz="1100" dirty="0">
              <a:solidFill>
                <a:srgbClr val="000000"/>
              </a:solidFill>
              <a:latin typeface="Arial" pitchFamily="18"/>
              <a:ea typeface="Arial Unicode MS" pitchFamily="2"/>
              <a:cs typeface="Tahoma" pitchFamily="2"/>
            </a:endParaRPr>
          </a:p>
        </p:txBody>
      </p:sp>
      <p:sp>
        <p:nvSpPr>
          <p:cNvPr id="99332" name="Rectangle 2"/>
          <p:cNvSpPr>
            <a:spLocks noGrp="1" noRot="1" noChangeAspect="1" noTextEdit="1"/>
          </p:cNvSpPr>
          <p:nvPr>
            <p:ph type="sldImg"/>
          </p:nvPr>
        </p:nvSpPr>
        <p:spPr>
          <a:solidFill>
            <a:srgbClr val="4F81BD"/>
          </a:solidFill>
          <a:ln w="25560">
            <a:solidFill>
              <a:srgbClr val="385D8A"/>
            </a:solidFill>
          </a:ln>
        </p:spPr>
      </p:sp>
      <p:sp>
        <p:nvSpPr>
          <p:cNvPr id="99333" name="Rectangle 3"/>
          <p:cNvSpPr txBox="1">
            <a:spLocks noGrp="1"/>
          </p:cNvSpPr>
          <p:nvPr>
            <p:ph type="body" sz="quarter" idx="1"/>
          </p:nvPr>
        </p:nvSpPr>
        <p:spPr bwMode="auto">
          <a:xfrm>
            <a:off x="688481" y="4416099"/>
            <a:ext cx="5504853" cy="4182457"/>
          </a:xfrm>
          <a:noFill/>
        </p:spPr>
        <p:txBody>
          <a:bodyPr vert="horz" numCol="1" compatLnSpc="1">
            <a:prstTxWarp prst="textNoShape">
              <a:avLst/>
            </a:prstTxWarp>
          </a:bodyPr>
          <a:lstStyle/>
          <a:p>
            <a:pPr eaLnBrk="1"/>
            <a:endParaRPr sz="1500" smtClean="0">
              <a:latin typeface="Arial" pitchFamily="34" charset="0"/>
              <a:ea typeface="Arial Unicode MS" pitchFamily="34" charset="-128"/>
              <a:cs typeface="Tahoma"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txBox="1"/>
          <p:nvPr/>
        </p:nvSpPr>
        <p:spPr>
          <a:xfrm>
            <a:off x="3897902" y="8830659"/>
            <a:ext cx="2982418" cy="464205"/>
          </a:xfrm>
          <a:prstGeom prst="rect">
            <a:avLst/>
          </a:prstGeom>
          <a:noFill/>
          <a:ln>
            <a:noFill/>
          </a:ln>
        </p:spPr>
        <p:txBody>
          <a:bodyPr lIns="92952" tIns="46477" rIns="92952" bIns="46477" anchor="b" compatLnSpc="0"/>
          <a:lstStyle/>
          <a:p>
            <a:pPr algn="r">
              <a:defRPr/>
            </a:pPr>
            <a:fld id="{0DA3BC83-0355-46AE-8F4F-36E522B406C8}" type="slidenum">
              <a:rPr lang="en-US" sz="1100">
                <a:solidFill>
                  <a:srgbClr val="000000"/>
                </a:solidFill>
                <a:latin typeface="Arial" pitchFamily="18"/>
                <a:ea typeface="Arial Unicode MS" pitchFamily="2"/>
                <a:cs typeface="Arial" pitchFamily="2"/>
              </a:rPr>
              <a:pPr algn="r">
                <a:defRPr/>
              </a:pPr>
              <a:t>59</a:t>
            </a:fld>
            <a:endParaRPr lang="en-US" sz="1100" dirty="0">
              <a:solidFill>
                <a:srgbClr val="000000"/>
              </a:solidFill>
              <a:latin typeface="Arial" pitchFamily="18"/>
              <a:ea typeface="Arial Unicode MS" pitchFamily="2"/>
              <a:cs typeface="Arial" pitchFamily="2"/>
            </a:endParaRPr>
          </a:p>
        </p:txBody>
      </p:sp>
      <p:sp>
        <p:nvSpPr>
          <p:cNvPr id="98307" name="Slide Image Placeholder 2"/>
          <p:cNvSpPr>
            <a:spLocks noGrp="1" noRot="1" noChangeAspect="1" noTextEdit="1"/>
          </p:cNvSpPr>
          <p:nvPr>
            <p:ph type="sldImg"/>
          </p:nvPr>
        </p:nvSpPr>
        <p:spPr>
          <a:solidFill>
            <a:srgbClr val="4F81BD"/>
          </a:solidFill>
          <a:ln w="25560">
            <a:solidFill>
              <a:srgbClr val="385D8A"/>
            </a:solidFill>
          </a:ln>
        </p:spPr>
      </p:sp>
      <p:sp>
        <p:nvSpPr>
          <p:cNvPr id="98308" name="Rectangle 3"/>
          <p:cNvSpPr txBox="1">
            <a:spLocks noGrp="1"/>
          </p:cNvSpPr>
          <p:nvPr>
            <p:ph type="body" sz="quarter" idx="1"/>
          </p:nvPr>
        </p:nvSpPr>
        <p:spPr bwMode="auto">
          <a:noFill/>
        </p:spPr>
        <p:txBody>
          <a:bodyPr vert="horz" numCol="1" compatLnSpc="1">
            <a:prstTxWarp prst="textNoShape">
              <a:avLst/>
            </a:prstTxWarp>
          </a:bodyPr>
          <a:lstStyle/>
          <a:p>
            <a:pPr eaLnBrk="1" hangingPunct="1"/>
            <a:endParaRPr smtClean="0">
              <a:latin typeface="Arial" pitchFamily="34" charset="0"/>
              <a:ea typeface="Arial Unicode MS" pitchFamily="34" charset="-128"/>
              <a:cs typeface="Tahoma"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CF751C-0FEC-4F2C-A5E5-5422ED6ABCEC}" type="slidenum">
              <a:rPr lang="en-US" smtClean="0"/>
              <a:pPr/>
              <a:t>67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CF751C-0FEC-4F2C-A5E5-5422ED6ABCEC}" type="slidenum">
              <a:rPr lang="en-US" smtClean="0"/>
              <a:pPr/>
              <a:t>18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solidFill>
            <a:srgbClr val="4F81BD"/>
          </a:solidFill>
          <a:ln w="25560">
            <a:solidFill>
              <a:srgbClr val="385D8A"/>
            </a:solidFill>
          </a:ln>
        </p:spPr>
      </p:sp>
      <p:sp>
        <p:nvSpPr>
          <p:cNvPr id="80899" name="Notes Placeholder 2"/>
          <p:cNvSpPr txBox="1">
            <a:spLocks noGrp="1"/>
          </p:cNvSpPr>
          <p:nvPr>
            <p:ph type="body" sz="quarter" idx="1"/>
          </p:nvPr>
        </p:nvSpPr>
        <p:spPr bwMode="auto">
          <a:noFill/>
        </p:spPr>
        <p:txBody>
          <a:bodyPr vert="horz" numCol="1" compatLnSpc="1">
            <a:prstTxWarp prst="textNoShape">
              <a:avLst/>
            </a:prstTxWarp>
          </a:bodyPr>
          <a:lstStyle/>
          <a:p>
            <a:pPr eaLnBrk="1">
              <a:lnSpc>
                <a:spcPct val="90000"/>
              </a:lnSpc>
            </a:pPr>
            <a:endParaRPr smtClean="0">
              <a:latin typeface="Arial" pitchFamily="34" charset="0"/>
              <a:ea typeface="Arial Unicode MS" pitchFamily="34" charset="-128"/>
              <a:cs typeface="Tahoma" pitchFamily="34" charset="0"/>
            </a:endParaRPr>
          </a:p>
        </p:txBody>
      </p:sp>
      <p:sp>
        <p:nvSpPr>
          <p:cNvPr id="4" name="Slide Number Placeholder 3"/>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2FB8F70E-6948-450B-A9BA-CB8B2BA28497}" type="slidenum">
              <a:rPr lang="en-US" sz="1100">
                <a:solidFill>
                  <a:srgbClr val="000000"/>
                </a:solidFill>
                <a:latin typeface="Arial" pitchFamily="34"/>
                <a:ea typeface="Arial Unicode MS" pitchFamily="2"/>
                <a:cs typeface="Tahoma" pitchFamily="2"/>
              </a:rPr>
              <a:pPr algn="r">
                <a:defRPr/>
              </a:pPr>
              <a:t>20</a:t>
            </a:fld>
            <a:endParaRPr lang="en-US" sz="1100" dirty="0">
              <a:solidFill>
                <a:srgbClr val="000000"/>
              </a:solidFill>
              <a:latin typeface="Arial" pitchFamily="34"/>
              <a:ea typeface="Arial Unicode MS" pitchFamily="2"/>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p:nvPr/>
        </p:nvSpPr>
        <p:spPr>
          <a:xfrm>
            <a:off x="0" y="1"/>
            <a:ext cx="2982418" cy="464205"/>
          </a:xfrm>
          <a:prstGeom prst="rect">
            <a:avLst/>
          </a:prstGeom>
          <a:noFill/>
          <a:ln>
            <a:noFill/>
          </a:ln>
        </p:spPr>
        <p:txBody>
          <a:bodyPr lIns="92609" tIns="46132" rIns="92609" bIns="46132" compatLnSpc="0"/>
          <a:lstStyle/>
          <a:p>
            <a:pPr>
              <a:defRPr/>
            </a:pPr>
            <a:r>
              <a:rPr lang="en-US" sz="1100" dirty="0">
                <a:solidFill>
                  <a:srgbClr val="000000"/>
                </a:solidFill>
                <a:latin typeface="Arial" pitchFamily="34"/>
                <a:ea typeface="Arial Unicode MS" pitchFamily="2"/>
                <a:cs typeface="Tahoma" pitchFamily="2"/>
              </a:rPr>
              <a:t>http://www.povertyactionlab.org/</a:t>
            </a:r>
          </a:p>
        </p:txBody>
      </p:sp>
      <p:sp>
        <p:nvSpPr>
          <p:cNvPr id="3" name="Rectangle 7"/>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AABBAF09-556E-470E-ACA1-9CC37ABBC8DA}" type="slidenum">
              <a:rPr lang="en-US" sz="1100">
                <a:solidFill>
                  <a:srgbClr val="000000"/>
                </a:solidFill>
                <a:latin typeface="Arial" pitchFamily="34"/>
                <a:ea typeface="Arial Unicode MS" pitchFamily="2"/>
                <a:cs typeface="Tahoma" pitchFamily="2"/>
              </a:rPr>
              <a:pPr algn="r">
                <a:defRPr/>
              </a:pPr>
              <a:t>21</a:t>
            </a:fld>
            <a:endParaRPr lang="en-US" sz="1100" dirty="0">
              <a:solidFill>
                <a:srgbClr val="000000"/>
              </a:solidFill>
              <a:latin typeface="Arial" pitchFamily="34"/>
              <a:ea typeface="Arial Unicode MS" pitchFamily="2"/>
              <a:cs typeface="Tahoma" pitchFamily="2"/>
            </a:endParaRPr>
          </a:p>
        </p:txBody>
      </p:sp>
      <p:sp>
        <p:nvSpPr>
          <p:cNvPr id="81924" name="Rectangle 2"/>
          <p:cNvSpPr>
            <a:spLocks noGrp="1" noRot="1" noChangeAspect="1" noTextEdit="1"/>
          </p:cNvSpPr>
          <p:nvPr>
            <p:ph type="sldImg"/>
          </p:nvPr>
        </p:nvSpPr>
        <p:spPr>
          <a:solidFill>
            <a:srgbClr val="4F81BD"/>
          </a:solidFill>
          <a:ln w="25560">
            <a:solidFill>
              <a:srgbClr val="385D8A"/>
            </a:solidFill>
          </a:ln>
        </p:spPr>
      </p:sp>
      <p:sp>
        <p:nvSpPr>
          <p:cNvPr id="81925" name="Rectangle 3"/>
          <p:cNvSpPr txBox="1">
            <a:spLocks noGrp="1"/>
          </p:cNvSpPr>
          <p:nvPr>
            <p:ph type="body" sz="quarter" idx="1"/>
          </p:nvPr>
        </p:nvSpPr>
        <p:spPr bwMode="auto">
          <a:noFill/>
        </p:spPr>
        <p:txBody>
          <a:bodyPr vert="horz" numCol="1" compatLnSpc="1">
            <a:prstTxWarp prst="textNoShape">
              <a:avLst/>
            </a:prstTxWarp>
          </a:bodyPr>
          <a:lstStyle/>
          <a:p>
            <a:pPr eaLnBrk="1" hangingPunct="1"/>
            <a:endParaRPr sz="1700" smtClean="0">
              <a:latin typeface="Arial" pitchFamily="34" charset="0"/>
              <a:ea typeface="Arial Unicode MS" pitchFamily="34" charset="-128"/>
              <a:cs typeface="Tahom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p:nvPr/>
        </p:nvSpPr>
        <p:spPr>
          <a:xfrm>
            <a:off x="0" y="1"/>
            <a:ext cx="2982418" cy="464205"/>
          </a:xfrm>
          <a:prstGeom prst="rect">
            <a:avLst/>
          </a:prstGeom>
          <a:noFill/>
          <a:ln>
            <a:noFill/>
          </a:ln>
        </p:spPr>
        <p:txBody>
          <a:bodyPr lIns="92609" tIns="46132" rIns="92609" bIns="46132" compatLnSpc="0"/>
          <a:lstStyle/>
          <a:p>
            <a:pPr>
              <a:defRPr/>
            </a:pPr>
            <a:r>
              <a:rPr lang="en-US" sz="1100" dirty="0">
                <a:solidFill>
                  <a:srgbClr val="000000"/>
                </a:solidFill>
                <a:latin typeface="Arial" pitchFamily="34"/>
                <a:ea typeface="Arial Unicode MS" pitchFamily="2"/>
                <a:cs typeface="Tahoma" pitchFamily="2"/>
              </a:rPr>
              <a:t>http://www.povertyactionlab.org/</a:t>
            </a:r>
          </a:p>
        </p:txBody>
      </p:sp>
      <p:sp>
        <p:nvSpPr>
          <p:cNvPr id="3" name="Rectangle 7"/>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AABBAF09-556E-470E-ACA1-9CC37ABBC8DA}" type="slidenum">
              <a:rPr lang="en-US" sz="1100">
                <a:solidFill>
                  <a:srgbClr val="000000"/>
                </a:solidFill>
                <a:latin typeface="Arial" pitchFamily="34"/>
                <a:ea typeface="Arial Unicode MS" pitchFamily="2"/>
                <a:cs typeface="Tahoma" pitchFamily="2"/>
              </a:rPr>
              <a:pPr algn="r">
                <a:defRPr/>
              </a:pPr>
              <a:t>22</a:t>
            </a:fld>
            <a:endParaRPr lang="en-US" sz="1100" dirty="0">
              <a:solidFill>
                <a:srgbClr val="000000"/>
              </a:solidFill>
              <a:latin typeface="Arial" pitchFamily="34"/>
              <a:ea typeface="Arial Unicode MS" pitchFamily="2"/>
              <a:cs typeface="Tahoma" pitchFamily="2"/>
            </a:endParaRPr>
          </a:p>
        </p:txBody>
      </p:sp>
      <p:sp>
        <p:nvSpPr>
          <p:cNvPr id="81924" name="Rectangle 2"/>
          <p:cNvSpPr>
            <a:spLocks noGrp="1" noRot="1" noChangeAspect="1" noTextEdit="1"/>
          </p:cNvSpPr>
          <p:nvPr>
            <p:ph type="sldImg"/>
          </p:nvPr>
        </p:nvSpPr>
        <p:spPr>
          <a:solidFill>
            <a:srgbClr val="4F81BD"/>
          </a:solidFill>
          <a:ln w="25560">
            <a:solidFill>
              <a:srgbClr val="385D8A"/>
            </a:solidFill>
          </a:ln>
        </p:spPr>
      </p:sp>
      <p:sp>
        <p:nvSpPr>
          <p:cNvPr id="81925" name="Rectangle 3"/>
          <p:cNvSpPr txBox="1">
            <a:spLocks noGrp="1"/>
          </p:cNvSpPr>
          <p:nvPr>
            <p:ph type="body" sz="quarter" idx="1"/>
          </p:nvPr>
        </p:nvSpPr>
        <p:spPr bwMode="auto">
          <a:noFill/>
        </p:spPr>
        <p:txBody>
          <a:bodyPr vert="horz" numCol="1" compatLnSpc="1">
            <a:prstTxWarp prst="textNoShape">
              <a:avLst/>
            </a:prstTxWarp>
          </a:bodyPr>
          <a:lstStyle/>
          <a:p>
            <a:pPr eaLnBrk="1" hangingPunct="1"/>
            <a:endParaRPr sz="1700" smtClean="0">
              <a:latin typeface="Arial" pitchFamily="34" charset="0"/>
              <a:ea typeface="Arial Unicode MS" pitchFamily="34" charset="-128"/>
              <a:cs typeface="Tahom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solidFill>
            <a:srgbClr val="4F81BD"/>
          </a:solidFill>
          <a:ln w="25560">
            <a:solidFill>
              <a:srgbClr val="385D8A"/>
            </a:solidFill>
          </a:ln>
        </p:spPr>
      </p:sp>
      <p:sp>
        <p:nvSpPr>
          <p:cNvPr id="82947" name="Notes Placeholder 2"/>
          <p:cNvSpPr txBox="1">
            <a:spLocks noGrp="1"/>
          </p:cNvSpPr>
          <p:nvPr>
            <p:ph type="body" sz="quarter" idx="1"/>
          </p:nvPr>
        </p:nvSpPr>
        <p:spPr bwMode="auto">
          <a:noFill/>
        </p:spPr>
        <p:txBody>
          <a:bodyPr vert="horz" numCol="1" compatLnSpc="1">
            <a:prstTxWarp prst="textNoShape">
              <a:avLst/>
            </a:prstTxWarp>
          </a:bodyPr>
          <a:lstStyle/>
          <a:p>
            <a:pPr eaLnBrk="1"/>
            <a:endParaRPr sz="1700" smtClean="0">
              <a:latin typeface="Arial" pitchFamily="34" charset="0"/>
              <a:ea typeface="Arial Unicode MS" pitchFamily="34" charset="-128"/>
              <a:cs typeface="Tahoma" pitchFamily="34" charset="0"/>
            </a:endParaRPr>
          </a:p>
        </p:txBody>
      </p:sp>
      <p:sp>
        <p:nvSpPr>
          <p:cNvPr id="4" name="Slide Number Placeholder 3"/>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7556154A-C477-46A5-862D-EFD0A40FC774}" type="slidenum">
              <a:rPr lang="en-US" sz="1100">
                <a:solidFill>
                  <a:srgbClr val="000000"/>
                </a:solidFill>
                <a:latin typeface="Arial" pitchFamily="34"/>
                <a:ea typeface="Arial Unicode MS" pitchFamily="2"/>
                <a:cs typeface="Tahoma" pitchFamily="2"/>
              </a:rPr>
              <a:pPr algn="r">
                <a:defRPr/>
              </a:pPr>
              <a:t>23</a:t>
            </a:fld>
            <a:endParaRPr lang="en-US" sz="1100" dirty="0">
              <a:solidFill>
                <a:srgbClr val="000000"/>
              </a:solidFill>
              <a:latin typeface="Arial" pitchFamily="34"/>
              <a:ea typeface="Arial Unicode MS" pitchFamily="2"/>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solidFill>
            <a:srgbClr val="4F81BD"/>
          </a:solidFill>
          <a:ln w="25560">
            <a:solidFill>
              <a:srgbClr val="385D8A"/>
            </a:solidFill>
          </a:ln>
        </p:spPr>
      </p:sp>
      <p:sp>
        <p:nvSpPr>
          <p:cNvPr id="83971" name="Notes Placeholder 2"/>
          <p:cNvSpPr txBox="1">
            <a:spLocks noGrp="1"/>
          </p:cNvSpPr>
          <p:nvPr>
            <p:ph type="body" sz="quarter" idx="1"/>
          </p:nvPr>
        </p:nvSpPr>
        <p:spPr bwMode="auto">
          <a:noFill/>
        </p:spPr>
        <p:txBody>
          <a:bodyPr vert="horz" numCol="1" compatLnSpc="1">
            <a:prstTxWarp prst="textNoShape">
              <a:avLst/>
            </a:prstTxWarp>
          </a:bodyPr>
          <a:lstStyle/>
          <a:p>
            <a:pPr eaLnBrk="1"/>
            <a:endParaRPr sz="1700" smtClean="0">
              <a:latin typeface="Arial" pitchFamily="34" charset="0"/>
              <a:ea typeface="Arial Unicode MS" pitchFamily="34" charset="-128"/>
              <a:cs typeface="Tahoma" pitchFamily="34" charset="0"/>
            </a:endParaRPr>
          </a:p>
        </p:txBody>
      </p:sp>
      <p:sp>
        <p:nvSpPr>
          <p:cNvPr id="4" name="Slide Number Placeholder 3"/>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790097E6-9018-4071-9D2F-5A5AA729DC98}" type="slidenum">
              <a:rPr lang="en-US" sz="1100">
                <a:solidFill>
                  <a:srgbClr val="000000"/>
                </a:solidFill>
                <a:latin typeface="Arial" pitchFamily="34"/>
                <a:ea typeface="Arial Unicode MS" pitchFamily="2"/>
                <a:cs typeface="Tahoma" pitchFamily="2"/>
              </a:rPr>
              <a:pPr algn="r">
                <a:defRPr/>
              </a:pPr>
              <a:t>24</a:t>
            </a:fld>
            <a:endParaRPr lang="en-US" sz="1100" dirty="0">
              <a:solidFill>
                <a:srgbClr val="000000"/>
              </a:solidFill>
              <a:latin typeface="Arial" pitchFamily="34"/>
              <a:ea typeface="Arial Unicode MS" pitchFamily="2"/>
              <a:cs typeface="Tahoma"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solidFill>
            <a:srgbClr val="4F81BD"/>
          </a:solidFill>
          <a:ln w="25560">
            <a:solidFill>
              <a:srgbClr val="385D8A"/>
            </a:solidFill>
          </a:ln>
        </p:spPr>
      </p:sp>
      <p:sp>
        <p:nvSpPr>
          <p:cNvPr id="86019" name="Notes Placeholder 2"/>
          <p:cNvSpPr txBox="1">
            <a:spLocks noGrp="1"/>
          </p:cNvSpPr>
          <p:nvPr>
            <p:ph type="body" sz="quarter" idx="1"/>
          </p:nvPr>
        </p:nvSpPr>
        <p:spPr bwMode="auto">
          <a:noFill/>
        </p:spPr>
        <p:txBody>
          <a:bodyPr vert="horz" numCol="1" compatLnSpc="1">
            <a:prstTxWarp prst="textNoShape">
              <a:avLst/>
            </a:prstTxWarp>
          </a:bodyPr>
          <a:lstStyle/>
          <a:p>
            <a:pPr eaLnBrk="1"/>
            <a:endParaRPr sz="1700" smtClean="0">
              <a:latin typeface="Arial" pitchFamily="34" charset="0"/>
              <a:ea typeface="Arial Unicode MS" pitchFamily="34" charset="-128"/>
              <a:cs typeface="Tahoma" pitchFamily="34" charset="0"/>
            </a:endParaRPr>
          </a:p>
        </p:txBody>
      </p:sp>
      <p:sp>
        <p:nvSpPr>
          <p:cNvPr id="4" name="Slide Number Placeholder 3"/>
          <p:cNvSpPr txBox="1"/>
          <p:nvPr/>
        </p:nvSpPr>
        <p:spPr>
          <a:xfrm>
            <a:off x="3899397" y="8832196"/>
            <a:ext cx="2982417" cy="464205"/>
          </a:xfrm>
          <a:prstGeom prst="rect">
            <a:avLst/>
          </a:prstGeom>
          <a:noFill/>
          <a:ln>
            <a:noFill/>
          </a:ln>
        </p:spPr>
        <p:txBody>
          <a:bodyPr lIns="92609" tIns="46132" rIns="92609" bIns="46132" anchor="b" compatLnSpc="0"/>
          <a:lstStyle/>
          <a:p>
            <a:pPr algn="r">
              <a:defRPr/>
            </a:pPr>
            <a:fld id="{ABDCD63F-B4A0-48E8-A819-0D0B7F50A76D}" type="slidenum">
              <a:rPr lang="en-US" sz="1100">
                <a:solidFill>
                  <a:srgbClr val="000000"/>
                </a:solidFill>
                <a:latin typeface="Arial" pitchFamily="34"/>
                <a:ea typeface="Arial Unicode MS" pitchFamily="2"/>
                <a:cs typeface="Tahoma" pitchFamily="2"/>
              </a:rPr>
              <a:pPr algn="r">
                <a:defRPr/>
              </a:pPr>
              <a:t>25</a:t>
            </a:fld>
            <a:endParaRPr lang="en-US" sz="1100" dirty="0">
              <a:solidFill>
                <a:srgbClr val="000000"/>
              </a:solidFill>
              <a:latin typeface="Arial" pitchFamily="34"/>
              <a:ea typeface="Arial Unicode MS" pitchFamily="2"/>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5/16/2013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5/16/2013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and Content">
    <p:spTree>
      <p:nvGrpSpPr>
        <p:cNvPr id="1" name=""/>
        <p:cNvGrpSpPr/>
        <p:nvPr/>
      </p:nvGrpSpPr>
      <p:grpSpPr>
        <a:xfrm>
          <a:off x="0" y="0"/>
          <a:ext cx="0" cy="0"/>
          <a:chOff x="0" y="0"/>
          <a:chExt cx="0" cy="0"/>
        </a:xfrm>
      </p:grpSpPr>
      <p:sp>
        <p:nvSpPr>
          <p:cNvPr id="2" name="Content Placeholder 2"/>
          <p:cNvSpPr txBox="1">
            <a:spLocks noGrp="1"/>
          </p:cNvSpPr>
          <p:nvPr>
            <p:ph type="title"/>
          </p:nvPr>
        </p:nvSpPr>
        <p:spPr>
          <a:xfrm>
            <a:off x="457200" y="1600200"/>
            <a:ext cx="8229600" cy="4525920"/>
          </a:xfrm>
        </p:spPr>
        <p:txBody>
          <a:bodyPr anchor="t" anchorCtr="0"/>
          <a:lstStyle>
            <a:lvl1pPr marL="343080" indent="-343080" algn="l">
              <a:spcBef>
                <a:spcPts val="799"/>
              </a:spcBef>
              <a:buSzPct val="100000"/>
              <a:buFont typeface="Arial" pitchFamily="32"/>
              <a:buChar char="•"/>
              <a:defRPr sz="3200"/>
            </a:lvl1pPr>
          </a:lstStyle>
          <a:p>
            <a:pPr lvl="0"/>
            <a:r>
              <a:rPr lang="en-US"/>
              <a:t>Click to edit Master text styles</a:t>
            </a:r>
            <a:br>
              <a:rPr lang="en-US"/>
            </a:br>
            <a:r>
              <a:rPr lang="en-US"/>
              <a:t>Second level</a:t>
            </a:r>
            <a:br>
              <a:rPr lang="en-US"/>
            </a:br>
            <a:r>
              <a:rPr lang="en-US"/>
              <a:t>Third level</a:t>
            </a:r>
            <a:br>
              <a:rPr lang="en-US"/>
            </a:br>
            <a:r>
              <a:rPr lang="en-US"/>
              <a:t>Fourth level</a:t>
            </a:r>
            <a:br>
              <a:rPr lang="en-US"/>
            </a:br>
            <a:r>
              <a:rPr lang="en-US"/>
              <a:t>Fifth level</a:t>
            </a:r>
          </a:p>
        </p:txBody>
      </p:sp>
      <p:sp>
        <p:nvSpPr>
          <p:cNvPr id="3" name="Title 1"/>
          <p:cNvSpPr txBox="1">
            <a:spLocks noGrp="1"/>
          </p:cNvSpPr>
          <p:nvPr>
            <p:ph type="title" idx="4294967295"/>
          </p:nvPr>
        </p:nvSpPr>
        <p:spPr/>
        <p:txBody>
          <a:bodyPr anchorCtr="0"/>
          <a:lstStyle>
            <a:lvl1pPr algn="l">
              <a:defRPr/>
            </a:lvl1pPr>
          </a:lstStyle>
          <a:p>
            <a:pPr lvl="0"/>
            <a:r>
              <a:rPr lang="en-US"/>
              <a:t>Click to edit Master title style</a:t>
            </a:r>
          </a:p>
        </p:txBody>
      </p:sp>
      <p:sp>
        <p:nvSpPr>
          <p:cNvPr id="7" name="Text Placeholder 6"/>
          <p:cNvSpPr txBox="1">
            <a:spLocks noGrp="1"/>
          </p:cNvSpPr>
          <p:nvPr>
            <p:ph type="body" idx="4294967295"/>
          </p:nvPr>
        </p:nvSpPr>
        <p:spPr>
          <a:xfrm>
            <a:off x="457200" y="1604520"/>
            <a:ext cx="8229240" cy="4525920"/>
          </a:xfrm>
        </p:spPr>
        <p:txBody>
          <a:bodyPr lIns="0" tIns="0" rIns="0" bIns="0"/>
          <a:lstStyle>
            <a:lvl1pPr marL="432000" indent="-324000">
              <a:spcBef>
                <a:spcPts val="0"/>
              </a:spcBef>
              <a:spcAft>
                <a:spcPts val="1417"/>
              </a:spcAft>
              <a:defRPr lang="fr-FR">
                <a:ln>
                  <a:noFill/>
                </a:ln>
                <a:latin typeface="Arial" pitchFamily="18"/>
                <a:ea typeface="Arial Unicode MS" pitchFamily="2"/>
                <a:cs typeface="Tahoma" pitchFamily="2"/>
              </a:defRPr>
            </a:lvl1pPr>
          </a:lstStyle>
          <a:p>
            <a:endParaRPr lang="fr-FR"/>
          </a:p>
        </p:txBody>
      </p:sp>
      <p:sp>
        <p:nvSpPr>
          <p:cNvPr id="5" name="Date Placeholder 3"/>
          <p:cNvSpPr txBox="1">
            <a:spLocks noGrp="1"/>
          </p:cNvSpPr>
          <p:nvPr>
            <p:ph type="dt" sz="half" idx="10"/>
          </p:nvPr>
        </p:nvSpPr>
        <p:spPr/>
        <p:txBody>
          <a:bodyPr/>
          <a:lstStyle>
            <a:lvl1pPr algn="l" hangingPunct="1">
              <a:lnSpc>
                <a:spcPct val="100000"/>
              </a:lnSpc>
              <a:spcBef>
                <a:spcPts val="0"/>
              </a:spcBef>
              <a:spcAft>
                <a:spcPts val="0"/>
              </a:spcAft>
              <a:defRPr lang="en-US" sz="1200" b="0" i="0" u="none" strike="noStrike" spc="0" baseline="0">
                <a:solidFill>
                  <a:srgbClr val="558ED5"/>
                </a:solidFill>
                <a:latin typeface="Arial" pitchFamily="18"/>
              </a:defRPr>
            </a:lvl1pPr>
          </a:lstStyle>
          <a:p>
            <a:pPr>
              <a:defRPr/>
            </a:pPr>
            <a:fld id="{3DA76A4E-AE70-4C11-9C06-2A7192DF2AEA}" type="datetime1">
              <a:rPr/>
              <a:pPr>
                <a:defRPr/>
              </a:pPr>
              <a:t>1/19/2012</a:t>
            </a:fld>
            <a:endParaRPr/>
          </a:p>
        </p:txBody>
      </p:sp>
      <p:sp>
        <p:nvSpPr>
          <p:cNvPr id="6" name="Footer Placeholder 4"/>
          <p:cNvSpPr txBox="1">
            <a:spLocks noGrp="1"/>
          </p:cNvSpPr>
          <p:nvPr>
            <p:ph type="ftr" sz="quarter" idx="11"/>
          </p:nvPr>
        </p:nvSpPr>
        <p:spPr/>
        <p:txBody>
          <a:bodyPr/>
          <a:lstStyle>
            <a:lvl1pPr>
              <a:defRPr/>
            </a:lvl1pPr>
          </a:lstStyle>
          <a:p>
            <a:pPr>
              <a:defRPr/>
            </a:pPr>
            <a:endParaRPr/>
          </a:p>
        </p:txBody>
      </p:sp>
      <p:sp>
        <p:nvSpPr>
          <p:cNvPr id="8" name="Slide Number Placeholder 5"/>
          <p:cNvSpPr txBox="1">
            <a:spLocks noGrp="1"/>
          </p:cNvSpPr>
          <p:nvPr>
            <p:ph type="sldNum" sz="quarter" idx="12"/>
          </p:nvPr>
        </p:nvSpPr>
        <p:spPr/>
        <p:txBody>
          <a:bodyPr/>
          <a:lstStyle>
            <a:lvl1pPr>
              <a:defRPr>
                <a:solidFill>
                  <a:srgbClr val="558ED5"/>
                </a:solidFill>
              </a:defRPr>
            </a:lvl1pPr>
          </a:lstStyle>
          <a:p>
            <a:pPr>
              <a:defRPr/>
            </a:pPr>
            <a:fld id="{F9504660-68EB-4FE1-A766-89EEA6CC8E97}" type="slidenum">
              <a:rPr/>
              <a:pPr>
                <a:defRPr/>
              </a:pPr>
              <a:t>‹#›</a:t>
            </a:fld>
            <a:endParaRPr/>
          </a:p>
        </p:txBody>
      </p:sp>
    </p:spTree>
  </p:cSld>
  <p:clrMapOvr>
    <a:masterClrMapping/>
  </p:clrMapOvr>
  <p:transition/>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3_Title and Content">
    <p:spTree>
      <p:nvGrpSpPr>
        <p:cNvPr id="1" name=""/>
        <p:cNvGrpSpPr/>
        <p:nvPr/>
      </p:nvGrpSpPr>
      <p:grpSpPr>
        <a:xfrm>
          <a:off x="0" y="0"/>
          <a:ext cx="0" cy="0"/>
          <a:chOff x="0" y="0"/>
          <a:chExt cx="0" cy="0"/>
        </a:xfrm>
      </p:grpSpPr>
      <p:sp>
        <p:nvSpPr>
          <p:cNvPr id="2" name="Content Placeholder 2"/>
          <p:cNvSpPr txBox="1">
            <a:spLocks noGrp="1"/>
          </p:cNvSpPr>
          <p:nvPr>
            <p:ph type="title"/>
          </p:nvPr>
        </p:nvSpPr>
        <p:spPr>
          <a:xfrm>
            <a:off x="457200" y="1600200"/>
            <a:ext cx="8229600" cy="4525920"/>
          </a:xfrm>
        </p:spPr>
        <p:txBody>
          <a:bodyPr anchor="t" anchorCtr="0"/>
          <a:lstStyle>
            <a:lvl1pPr marL="343080" indent="-343080" algn="l">
              <a:spcBef>
                <a:spcPts val="799"/>
              </a:spcBef>
              <a:buSzPct val="100000"/>
              <a:buFont typeface="Arial" pitchFamily="32"/>
              <a:buChar char="•"/>
              <a:defRPr sz="3200"/>
            </a:lvl1pPr>
          </a:lstStyle>
          <a:p>
            <a:pPr lvl="0"/>
            <a:r>
              <a:rPr lang="en-US"/>
              <a:t>Click to edit Master text styles</a:t>
            </a:r>
            <a:br>
              <a:rPr lang="en-US"/>
            </a:br>
            <a:r>
              <a:rPr lang="en-US"/>
              <a:t>Second level</a:t>
            </a:r>
            <a:br>
              <a:rPr lang="en-US"/>
            </a:br>
            <a:r>
              <a:rPr lang="en-US"/>
              <a:t>Third level</a:t>
            </a:r>
            <a:br>
              <a:rPr lang="en-US"/>
            </a:br>
            <a:r>
              <a:rPr lang="en-US"/>
              <a:t>Fourth level</a:t>
            </a:r>
            <a:br>
              <a:rPr lang="en-US"/>
            </a:br>
            <a:r>
              <a:rPr lang="en-US"/>
              <a:t>Fifth level</a:t>
            </a:r>
          </a:p>
        </p:txBody>
      </p:sp>
      <p:sp>
        <p:nvSpPr>
          <p:cNvPr id="3" name="Title 1"/>
          <p:cNvSpPr txBox="1">
            <a:spLocks noGrp="1"/>
          </p:cNvSpPr>
          <p:nvPr>
            <p:ph type="title" idx="4294967295"/>
          </p:nvPr>
        </p:nvSpPr>
        <p:spPr/>
        <p:txBody>
          <a:bodyPr anchorCtr="0"/>
          <a:lstStyle>
            <a:lvl1pPr algn="l">
              <a:defRPr/>
            </a:lvl1pPr>
          </a:lstStyle>
          <a:p>
            <a:pPr lvl="0"/>
            <a:r>
              <a:rPr lang="en-US"/>
              <a:t>Click to edit Master title style</a:t>
            </a:r>
          </a:p>
        </p:txBody>
      </p:sp>
      <p:sp>
        <p:nvSpPr>
          <p:cNvPr id="7" name="Text Placeholder 6"/>
          <p:cNvSpPr txBox="1">
            <a:spLocks noGrp="1"/>
          </p:cNvSpPr>
          <p:nvPr>
            <p:ph type="body" idx="4294967295"/>
          </p:nvPr>
        </p:nvSpPr>
        <p:spPr>
          <a:xfrm>
            <a:off x="457200" y="1604520"/>
            <a:ext cx="8229240" cy="4525920"/>
          </a:xfrm>
        </p:spPr>
        <p:txBody>
          <a:bodyPr lIns="0" tIns="0" rIns="0" bIns="0"/>
          <a:lstStyle>
            <a:lvl1pPr marL="432000" indent="-324000">
              <a:spcBef>
                <a:spcPts val="0"/>
              </a:spcBef>
              <a:spcAft>
                <a:spcPts val="1417"/>
              </a:spcAft>
              <a:defRPr lang="fr-FR">
                <a:ln>
                  <a:noFill/>
                </a:ln>
                <a:latin typeface="Arial" pitchFamily="18"/>
                <a:ea typeface="Arial Unicode MS" pitchFamily="2"/>
                <a:cs typeface="Tahoma" pitchFamily="2"/>
              </a:defRPr>
            </a:lvl1pPr>
          </a:lstStyle>
          <a:p>
            <a:endParaRPr lang="fr-FR"/>
          </a:p>
        </p:txBody>
      </p:sp>
      <p:sp>
        <p:nvSpPr>
          <p:cNvPr id="5" name="Date Placeholder 3"/>
          <p:cNvSpPr txBox="1">
            <a:spLocks noGrp="1"/>
          </p:cNvSpPr>
          <p:nvPr>
            <p:ph type="dt" sz="half" idx="10"/>
          </p:nvPr>
        </p:nvSpPr>
        <p:spPr/>
        <p:txBody>
          <a:bodyPr/>
          <a:lstStyle>
            <a:lvl1pPr algn="l" hangingPunct="1">
              <a:lnSpc>
                <a:spcPct val="100000"/>
              </a:lnSpc>
              <a:spcBef>
                <a:spcPts val="0"/>
              </a:spcBef>
              <a:spcAft>
                <a:spcPts val="0"/>
              </a:spcAft>
              <a:defRPr lang="en-US" sz="1200" b="0" i="0" u="none" strike="noStrike" spc="0" baseline="0">
                <a:solidFill>
                  <a:srgbClr val="558ED5"/>
                </a:solidFill>
                <a:latin typeface="Arial" pitchFamily="18"/>
              </a:defRPr>
            </a:lvl1pPr>
          </a:lstStyle>
          <a:p>
            <a:pPr>
              <a:defRPr/>
            </a:pPr>
            <a:fld id="{3DA76A4E-AE70-4C11-9C06-2A7192DF2AEA}" type="datetime1">
              <a:rPr/>
              <a:pPr>
                <a:defRPr/>
              </a:pPr>
              <a:t>1/19/2012</a:t>
            </a:fld>
            <a:endParaRPr/>
          </a:p>
        </p:txBody>
      </p:sp>
      <p:sp>
        <p:nvSpPr>
          <p:cNvPr id="6" name="Footer Placeholder 4"/>
          <p:cNvSpPr txBox="1">
            <a:spLocks noGrp="1"/>
          </p:cNvSpPr>
          <p:nvPr>
            <p:ph type="ftr" sz="quarter" idx="11"/>
          </p:nvPr>
        </p:nvSpPr>
        <p:spPr/>
        <p:txBody>
          <a:bodyPr/>
          <a:lstStyle>
            <a:lvl1pPr>
              <a:defRPr/>
            </a:lvl1pPr>
          </a:lstStyle>
          <a:p>
            <a:pPr>
              <a:defRPr/>
            </a:pPr>
            <a:endParaRPr/>
          </a:p>
        </p:txBody>
      </p:sp>
      <p:sp>
        <p:nvSpPr>
          <p:cNvPr id="8" name="Slide Number Placeholder 5"/>
          <p:cNvSpPr txBox="1">
            <a:spLocks noGrp="1"/>
          </p:cNvSpPr>
          <p:nvPr>
            <p:ph type="sldNum" sz="quarter" idx="12"/>
          </p:nvPr>
        </p:nvSpPr>
        <p:spPr/>
        <p:txBody>
          <a:bodyPr/>
          <a:lstStyle>
            <a:lvl1pPr>
              <a:defRPr>
                <a:solidFill>
                  <a:srgbClr val="558ED5"/>
                </a:solidFill>
              </a:defRPr>
            </a:lvl1pPr>
          </a:lstStyle>
          <a:p>
            <a:pPr>
              <a:defRPr/>
            </a:pPr>
            <a:fld id="{F9504660-68EB-4FE1-A766-89EEA6CC8E97}" type="slidenum">
              <a:rPr/>
              <a:pPr>
                <a:defRPr/>
              </a:pPr>
              <a:t>‹#›</a:t>
            </a:fld>
            <a:endParaRPr/>
          </a:p>
        </p:txBody>
      </p:sp>
    </p:spTree>
  </p:cSld>
  <p:clrMapOvr>
    <a:masterClrMapping/>
  </p:clrMapOvr>
  <p:transition/>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5" name="Title 4"/>
          <p:cNvSpPr txBox="1">
            <a:spLocks noGrp="1"/>
          </p:cNvSpPr>
          <p:nvPr>
            <p:ph type="title" idx="4294967295"/>
          </p:nvPr>
        </p:nvSpPr>
        <p:spPr>
          <a:xfrm>
            <a:off x="457200" y="273600"/>
            <a:ext cx="8229240" cy="1144800"/>
          </a:xfrm>
        </p:spPr>
        <p:txBody>
          <a:bodyPr lIns="0" tIns="0" rIns="0" bIns="0"/>
          <a:lstStyle>
            <a:lvl1pPr>
              <a:defRPr lang="fr-FR">
                <a:latin typeface="Arial" pitchFamily="18"/>
              </a:defRPr>
            </a:lvl1pPr>
          </a:lstStyle>
          <a:p>
            <a:endParaRPr lang="fr-FR"/>
          </a:p>
        </p:txBody>
      </p:sp>
      <p:sp>
        <p:nvSpPr>
          <p:cNvPr id="6" name="Text Placeholder 5"/>
          <p:cNvSpPr txBox="1">
            <a:spLocks noGrp="1"/>
          </p:cNvSpPr>
          <p:nvPr>
            <p:ph type="body" idx="4294967295"/>
          </p:nvPr>
        </p:nvSpPr>
        <p:spPr>
          <a:xfrm>
            <a:off x="457200" y="1604520"/>
            <a:ext cx="8229240" cy="4525920"/>
          </a:xfrm>
        </p:spPr>
        <p:txBody>
          <a:bodyPr lIns="0" tIns="0" rIns="0" bIns="0"/>
          <a:lstStyle>
            <a:lvl1pPr marL="432000" indent="-324000">
              <a:spcBef>
                <a:spcPts val="0"/>
              </a:spcBef>
              <a:spcAft>
                <a:spcPts val="1417"/>
              </a:spcAft>
              <a:defRPr lang="fr-FR">
                <a:ln>
                  <a:noFill/>
                </a:ln>
                <a:latin typeface="Arial" pitchFamily="18"/>
                <a:ea typeface="Arial Unicode MS" pitchFamily="2"/>
                <a:cs typeface="Tahoma" pitchFamily="2"/>
              </a:defRPr>
            </a:lvl1pPr>
          </a:lstStyle>
          <a:p>
            <a:endParaRPr lang="fr-FR"/>
          </a:p>
        </p:txBody>
      </p:sp>
      <p:sp>
        <p:nvSpPr>
          <p:cNvPr id="4" name="Date Placeholder 1"/>
          <p:cNvSpPr txBox="1">
            <a:spLocks noGrp="1"/>
          </p:cNvSpPr>
          <p:nvPr>
            <p:ph type="dt" sz="half" idx="10"/>
          </p:nvPr>
        </p:nvSpPr>
        <p:spPr/>
        <p:txBody>
          <a:bodyPr/>
          <a:lstStyle>
            <a:lvl1pPr algn="l" hangingPunct="1">
              <a:lnSpc>
                <a:spcPct val="100000"/>
              </a:lnSpc>
              <a:spcBef>
                <a:spcPts val="0"/>
              </a:spcBef>
              <a:spcAft>
                <a:spcPts val="0"/>
              </a:spcAft>
              <a:defRPr lang="en-US" sz="1200" b="0" i="0" u="none" strike="noStrike" spc="0" baseline="0">
                <a:solidFill>
                  <a:srgbClr val="558ED5"/>
                </a:solidFill>
                <a:latin typeface="Arial" pitchFamily="18"/>
              </a:defRPr>
            </a:lvl1pPr>
          </a:lstStyle>
          <a:p>
            <a:pPr>
              <a:defRPr/>
            </a:pPr>
            <a:fld id="{8BE5F1A1-7F7D-4898-8487-8C0009897020}" type="datetime1">
              <a:rPr/>
              <a:pPr>
                <a:defRPr/>
              </a:pPr>
              <a:t>1/19/2012</a:t>
            </a:fld>
            <a:endParaRPr/>
          </a:p>
        </p:txBody>
      </p:sp>
      <p:sp>
        <p:nvSpPr>
          <p:cNvPr id="7" name="Footer Placeholder 2"/>
          <p:cNvSpPr txBox="1">
            <a:spLocks noGrp="1"/>
          </p:cNvSpPr>
          <p:nvPr>
            <p:ph type="ftr" sz="quarter" idx="11"/>
          </p:nvPr>
        </p:nvSpPr>
        <p:spPr/>
        <p:txBody>
          <a:bodyPr/>
          <a:lstStyle>
            <a:lvl1pPr>
              <a:defRPr/>
            </a:lvl1pPr>
          </a:lstStyle>
          <a:p>
            <a:pPr>
              <a:defRPr/>
            </a:pPr>
            <a:endParaRPr/>
          </a:p>
        </p:txBody>
      </p:sp>
      <p:sp>
        <p:nvSpPr>
          <p:cNvPr id="8" name="Slide Number Placeholder 3"/>
          <p:cNvSpPr txBox="1">
            <a:spLocks noGrp="1"/>
          </p:cNvSpPr>
          <p:nvPr>
            <p:ph type="sldNum" sz="quarter" idx="12"/>
          </p:nvPr>
        </p:nvSpPr>
        <p:spPr/>
        <p:txBody>
          <a:bodyPr/>
          <a:lstStyle>
            <a:lvl1pPr>
              <a:defRPr>
                <a:solidFill>
                  <a:srgbClr val="558ED5"/>
                </a:solidFill>
              </a:defRPr>
            </a:lvl1pPr>
          </a:lstStyle>
          <a:p>
            <a:pPr>
              <a:defRPr/>
            </a:pPr>
            <a:fld id="{D2F6B039-53F0-4C08-988B-5BCFE3FA5206}" type="slidenum">
              <a:rPr/>
              <a:pPr>
                <a:defRPr/>
              </a:pPr>
              <a:t>‹#›</a:t>
            </a:fld>
            <a:endParaRPr/>
          </a:p>
        </p:txBody>
      </p:sp>
    </p:spTree>
  </p:cSld>
  <p:clrMapOvr>
    <a:masterClrMapping/>
  </p:clrMapOvr>
  <p:transition/>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5_Title and Content">
    <p:spTree>
      <p:nvGrpSpPr>
        <p:cNvPr id="1" name=""/>
        <p:cNvGrpSpPr/>
        <p:nvPr/>
      </p:nvGrpSpPr>
      <p:grpSpPr>
        <a:xfrm>
          <a:off x="0" y="0"/>
          <a:ext cx="0" cy="0"/>
          <a:chOff x="0" y="0"/>
          <a:chExt cx="0" cy="0"/>
        </a:xfrm>
      </p:grpSpPr>
      <p:sp>
        <p:nvSpPr>
          <p:cNvPr id="2" name="Content Placeholder 2"/>
          <p:cNvSpPr txBox="1">
            <a:spLocks noGrp="1"/>
          </p:cNvSpPr>
          <p:nvPr>
            <p:ph type="title"/>
          </p:nvPr>
        </p:nvSpPr>
        <p:spPr>
          <a:xfrm>
            <a:off x="457200" y="1600200"/>
            <a:ext cx="8229600" cy="4525920"/>
          </a:xfrm>
        </p:spPr>
        <p:txBody>
          <a:bodyPr anchor="t" anchorCtr="0"/>
          <a:lstStyle>
            <a:lvl1pPr marL="343080" indent="-343080" algn="l">
              <a:spcBef>
                <a:spcPts val="799"/>
              </a:spcBef>
              <a:buSzPct val="100000"/>
              <a:buFont typeface="Arial" pitchFamily="32"/>
              <a:buChar char="•"/>
              <a:defRPr sz="3200"/>
            </a:lvl1pPr>
          </a:lstStyle>
          <a:p>
            <a:pPr lvl="0"/>
            <a:r>
              <a:rPr lang="en-US"/>
              <a:t>Click to edit Master text styles</a:t>
            </a:r>
            <a:br>
              <a:rPr lang="en-US"/>
            </a:br>
            <a:r>
              <a:rPr lang="en-US"/>
              <a:t>Second level</a:t>
            </a:r>
            <a:br>
              <a:rPr lang="en-US"/>
            </a:br>
            <a:r>
              <a:rPr lang="en-US"/>
              <a:t>Third level</a:t>
            </a:r>
            <a:br>
              <a:rPr lang="en-US"/>
            </a:br>
            <a:r>
              <a:rPr lang="en-US"/>
              <a:t>Fourth level</a:t>
            </a:r>
            <a:br>
              <a:rPr lang="en-US"/>
            </a:br>
            <a:r>
              <a:rPr lang="en-US"/>
              <a:t>Fifth level</a:t>
            </a:r>
          </a:p>
        </p:txBody>
      </p:sp>
      <p:sp>
        <p:nvSpPr>
          <p:cNvPr id="3" name="Title 1"/>
          <p:cNvSpPr txBox="1">
            <a:spLocks noGrp="1"/>
          </p:cNvSpPr>
          <p:nvPr>
            <p:ph type="title" idx="4294967295"/>
          </p:nvPr>
        </p:nvSpPr>
        <p:spPr/>
        <p:txBody>
          <a:bodyPr anchorCtr="0"/>
          <a:lstStyle>
            <a:lvl1pPr algn="l">
              <a:defRPr/>
            </a:lvl1pPr>
          </a:lstStyle>
          <a:p>
            <a:pPr lvl="0"/>
            <a:r>
              <a:rPr lang="en-US"/>
              <a:t>Click to edit Master title style</a:t>
            </a:r>
          </a:p>
        </p:txBody>
      </p:sp>
      <p:sp>
        <p:nvSpPr>
          <p:cNvPr id="7" name="Text Placeholder 6"/>
          <p:cNvSpPr txBox="1">
            <a:spLocks noGrp="1"/>
          </p:cNvSpPr>
          <p:nvPr>
            <p:ph type="body" idx="4294967295"/>
          </p:nvPr>
        </p:nvSpPr>
        <p:spPr>
          <a:xfrm>
            <a:off x="457200" y="1604520"/>
            <a:ext cx="8229240" cy="4525920"/>
          </a:xfrm>
        </p:spPr>
        <p:txBody>
          <a:bodyPr lIns="0" tIns="0" rIns="0" bIns="0"/>
          <a:lstStyle>
            <a:lvl1pPr marL="432000" indent="-324000">
              <a:spcBef>
                <a:spcPts val="0"/>
              </a:spcBef>
              <a:spcAft>
                <a:spcPts val="1417"/>
              </a:spcAft>
              <a:defRPr lang="fr-FR">
                <a:ln>
                  <a:noFill/>
                </a:ln>
                <a:latin typeface="Arial" pitchFamily="18"/>
                <a:ea typeface="Arial Unicode MS" pitchFamily="2"/>
                <a:cs typeface="Tahoma" pitchFamily="2"/>
              </a:defRPr>
            </a:lvl1pPr>
          </a:lstStyle>
          <a:p>
            <a:endParaRPr lang="fr-FR"/>
          </a:p>
        </p:txBody>
      </p:sp>
      <p:sp>
        <p:nvSpPr>
          <p:cNvPr id="5" name="Date Placeholder 3"/>
          <p:cNvSpPr txBox="1">
            <a:spLocks noGrp="1"/>
          </p:cNvSpPr>
          <p:nvPr>
            <p:ph type="dt" sz="half" idx="10"/>
          </p:nvPr>
        </p:nvSpPr>
        <p:spPr/>
        <p:txBody>
          <a:bodyPr/>
          <a:lstStyle>
            <a:lvl1pPr algn="l" hangingPunct="1">
              <a:lnSpc>
                <a:spcPct val="100000"/>
              </a:lnSpc>
              <a:spcBef>
                <a:spcPts val="0"/>
              </a:spcBef>
              <a:spcAft>
                <a:spcPts val="0"/>
              </a:spcAft>
              <a:defRPr lang="en-US" sz="1200" b="0" i="0" u="none" strike="noStrike" spc="0" baseline="0">
                <a:solidFill>
                  <a:srgbClr val="558ED5"/>
                </a:solidFill>
                <a:latin typeface="Arial" pitchFamily="18"/>
              </a:defRPr>
            </a:lvl1pPr>
          </a:lstStyle>
          <a:p>
            <a:pPr>
              <a:defRPr/>
            </a:pPr>
            <a:fld id="{3DA76A4E-AE70-4C11-9C06-2A7192DF2AEA}" type="datetime1">
              <a:rPr/>
              <a:pPr>
                <a:defRPr/>
              </a:pPr>
              <a:t>1/19/2012</a:t>
            </a:fld>
            <a:endParaRPr/>
          </a:p>
        </p:txBody>
      </p:sp>
      <p:sp>
        <p:nvSpPr>
          <p:cNvPr id="6" name="Footer Placeholder 4"/>
          <p:cNvSpPr txBox="1">
            <a:spLocks noGrp="1"/>
          </p:cNvSpPr>
          <p:nvPr>
            <p:ph type="ftr" sz="quarter" idx="11"/>
          </p:nvPr>
        </p:nvSpPr>
        <p:spPr/>
        <p:txBody>
          <a:bodyPr/>
          <a:lstStyle>
            <a:lvl1pPr>
              <a:defRPr/>
            </a:lvl1pPr>
          </a:lstStyle>
          <a:p>
            <a:pPr>
              <a:defRPr/>
            </a:pPr>
            <a:endParaRPr/>
          </a:p>
        </p:txBody>
      </p:sp>
      <p:sp>
        <p:nvSpPr>
          <p:cNvPr id="8" name="Slide Number Placeholder 5"/>
          <p:cNvSpPr txBox="1">
            <a:spLocks noGrp="1"/>
          </p:cNvSpPr>
          <p:nvPr>
            <p:ph type="sldNum" sz="quarter" idx="12"/>
          </p:nvPr>
        </p:nvSpPr>
        <p:spPr/>
        <p:txBody>
          <a:bodyPr/>
          <a:lstStyle>
            <a:lvl1pPr>
              <a:defRPr>
                <a:solidFill>
                  <a:srgbClr val="558ED5"/>
                </a:solidFill>
              </a:defRPr>
            </a:lvl1pPr>
          </a:lstStyle>
          <a:p>
            <a:pPr>
              <a:defRPr/>
            </a:pPr>
            <a:fld id="{F9504660-68EB-4FE1-A766-89EEA6CC8E97}" type="slidenum">
              <a:rPr/>
              <a:pPr>
                <a:defRPr/>
              </a:pPr>
              <a:t>‹#›</a:t>
            </a:fld>
            <a:endParaRPr/>
          </a:p>
        </p:txBody>
      </p:sp>
    </p:spTree>
  </p:cSld>
  <p:clrMapOvr>
    <a:masterClrMapping/>
  </p:clrMapOvr>
  <p:transition/>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7_Title and Content">
    <p:spTree>
      <p:nvGrpSpPr>
        <p:cNvPr id="1" name=""/>
        <p:cNvGrpSpPr/>
        <p:nvPr/>
      </p:nvGrpSpPr>
      <p:grpSpPr>
        <a:xfrm>
          <a:off x="0" y="0"/>
          <a:ext cx="0" cy="0"/>
          <a:chOff x="0" y="0"/>
          <a:chExt cx="0" cy="0"/>
        </a:xfrm>
      </p:grpSpPr>
      <p:sp>
        <p:nvSpPr>
          <p:cNvPr id="2" name="Content Placeholder 2"/>
          <p:cNvSpPr txBox="1">
            <a:spLocks noGrp="1"/>
          </p:cNvSpPr>
          <p:nvPr>
            <p:ph type="title"/>
          </p:nvPr>
        </p:nvSpPr>
        <p:spPr>
          <a:xfrm>
            <a:off x="457200" y="1600200"/>
            <a:ext cx="8229600" cy="4525920"/>
          </a:xfrm>
        </p:spPr>
        <p:txBody>
          <a:bodyPr anchor="t" anchorCtr="0"/>
          <a:lstStyle>
            <a:lvl1pPr marL="343080" indent="-343080" algn="l">
              <a:spcBef>
                <a:spcPts val="799"/>
              </a:spcBef>
              <a:buSzPct val="100000"/>
              <a:buFont typeface="Arial" pitchFamily="32"/>
              <a:buChar char="•"/>
              <a:defRPr sz="3200"/>
            </a:lvl1pPr>
          </a:lstStyle>
          <a:p>
            <a:pPr lvl="0"/>
            <a:r>
              <a:rPr lang="en-US"/>
              <a:t>Click to edit Master text styles</a:t>
            </a:r>
            <a:br>
              <a:rPr lang="en-US"/>
            </a:br>
            <a:r>
              <a:rPr lang="en-US"/>
              <a:t>Second level</a:t>
            </a:r>
            <a:br>
              <a:rPr lang="en-US"/>
            </a:br>
            <a:r>
              <a:rPr lang="en-US"/>
              <a:t>Third level</a:t>
            </a:r>
            <a:br>
              <a:rPr lang="en-US"/>
            </a:br>
            <a:r>
              <a:rPr lang="en-US"/>
              <a:t>Fourth level</a:t>
            </a:r>
            <a:br>
              <a:rPr lang="en-US"/>
            </a:br>
            <a:r>
              <a:rPr lang="en-US"/>
              <a:t>Fifth level</a:t>
            </a:r>
          </a:p>
        </p:txBody>
      </p:sp>
      <p:sp>
        <p:nvSpPr>
          <p:cNvPr id="3" name="Title 1"/>
          <p:cNvSpPr txBox="1">
            <a:spLocks noGrp="1"/>
          </p:cNvSpPr>
          <p:nvPr>
            <p:ph type="title" idx="4294967295"/>
          </p:nvPr>
        </p:nvSpPr>
        <p:spPr/>
        <p:txBody>
          <a:bodyPr anchorCtr="0"/>
          <a:lstStyle>
            <a:lvl1pPr algn="l">
              <a:defRPr/>
            </a:lvl1pPr>
          </a:lstStyle>
          <a:p>
            <a:pPr lvl="0"/>
            <a:r>
              <a:rPr lang="en-US"/>
              <a:t>Click to edit Master title style</a:t>
            </a:r>
          </a:p>
        </p:txBody>
      </p:sp>
      <p:sp>
        <p:nvSpPr>
          <p:cNvPr id="7" name="Text Placeholder 6"/>
          <p:cNvSpPr txBox="1">
            <a:spLocks noGrp="1"/>
          </p:cNvSpPr>
          <p:nvPr>
            <p:ph type="body" idx="4294967295"/>
          </p:nvPr>
        </p:nvSpPr>
        <p:spPr>
          <a:xfrm>
            <a:off x="457200" y="1604520"/>
            <a:ext cx="8229240" cy="4525920"/>
          </a:xfrm>
        </p:spPr>
        <p:txBody>
          <a:bodyPr lIns="0" tIns="0" rIns="0" bIns="0"/>
          <a:lstStyle>
            <a:lvl1pPr marL="432000" indent="-324000">
              <a:spcBef>
                <a:spcPts val="0"/>
              </a:spcBef>
              <a:spcAft>
                <a:spcPts val="1417"/>
              </a:spcAft>
              <a:defRPr lang="fr-FR">
                <a:ln>
                  <a:noFill/>
                </a:ln>
                <a:latin typeface="Arial" pitchFamily="18"/>
                <a:ea typeface="Arial Unicode MS" pitchFamily="2"/>
                <a:cs typeface="Tahoma" pitchFamily="2"/>
              </a:defRPr>
            </a:lvl1pPr>
          </a:lstStyle>
          <a:p>
            <a:endParaRPr lang="fr-FR"/>
          </a:p>
        </p:txBody>
      </p:sp>
      <p:sp>
        <p:nvSpPr>
          <p:cNvPr id="5" name="Date Placeholder 3"/>
          <p:cNvSpPr txBox="1">
            <a:spLocks noGrp="1"/>
          </p:cNvSpPr>
          <p:nvPr>
            <p:ph type="dt" sz="half" idx="10"/>
          </p:nvPr>
        </p:nvSpPr>
        <p:spPr/>
        <p:txBody>
          <a:bodyPr/>
          <a:lstStyle>
            <a:lvl1pPr algn="l" hangingPunct="1">
              <a:lnSpc>
                <a:spcPct val="100000"/>
              </a:lnSpc>
              <a:spcBef>
                <a:spcPts val="0"/>
              </a:spcBef>
              <a:spcAft>
                <a:spcPts val="0"/>
              </a:spcAft>
              <a:defRPr lang="en-US" sz="1200" b="0" i="0" u="none" strike="noStrike" spc="0" baseline="0">
                <a:solidFill>
                  <a:srgbClr val="558ED5"/>
                </a:solidFill>
                <a:latin typeface="Arial" pitchFamily="18"/>
              </a:defRPr>
            </a:lvl1pPr>
          </a:lstStyle>
          <a:p>
            <a:pPr>
              <a:defRPr/>
            </a:pPr>
            <a:fld id="{3DA76A4E-AE70-4C11-9C06-2A7192DF2AEA}" type="datetime1">
              <a:rPr/>
              <a:pPr>
                <a:defRPr/>
              </a:pPr>
              <a:t>1/19/2012</a:t>
            </a:fld>
            <a:endParaRPr/>
          </a:p>
        </p:txBody>
      </p:sp>
      <p:sp>
        <p:nvSpPr>
          <p:cNvPr id="6" name="Footer Placeholder 4"/>
          <p:cNvSpPr txBox="1">
            <a:spLocks noGrp="1"/>
          </p:cNvSpPr>
          <p:nvPr>
            <p:ph type="ftr" sz="quarter" idx="11"/>
          </p:nvPr>
        </p:nvSpPr>
        <p:spPr/>
        <p:txBody>
          <a:bodyPr/>
          <a:lstStyle>
            <a:lvl1pPr>
              <a:defRPr/>
            </a:lvl1pPr>
          </a:lstStyle>
          <a:p>
            <a:pPr>
              <a:defRPr/>
            </a:pPr>
            <a:endParaRPr/>
          </a:p>
        </p:txBody>
      </p:sp>
      <p:sp>
        <p:nvSpPr>
          <p:cNvPr id="8" name="Slide Number Placeholder 5"/>
          <p:cNvSpPr txBox="1">
            <a:spLocks noGrp="1"/>
          </p:cNvSpPr>
          <p:nvPr>
            <p:ph type="sldNum" sz="quarter" idx="12"/>
          </p:nvPr>
        </p:nvSpPr>
        <p:spPr/>
        <p:txBody>
          <a:bodyPr/>
          <a:lstStyle>
            <a:lvl1pPr>
              <a:defRPr>
                <a:solidFill>
                  <a:srgbClr val="558ED5"/>
                </a:solidFill>
              </a:defRPr>
            </a:lvl1pPr>
          </a:lstStyle>
          <a:p>
            <a:pPr>
              <a:defRPr/>
            </a:pPr>
            <a:fld id="{F9504660-68EB-4FE1-A766-89EEA6CC8E97}" type="slidenum">
              <a:rPr/>
              <a:pPr>
                <a:defRPr/>
              </a:pPr>
              <a:t>‹#›</a:t>
            </a:fld>
            <a:endParaRPr/>
          </a:p>
        </p:txBody>
      </p:sp>
    </p:spTree>
  </p:cSld>
  <p:clrMapOvr>
    <a:masterClrMapping/>
  </p:clrMapOvr>
  <p:transition/>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8_Title and Content">
    <p:spTree>
      <p:nvGrpSpPr>
        <p:cNvPr id="1" name=""/>
        <p:cNvGrpSpPr/>
        <p:nvPr/>
      </p:nvGrpSpPr>
      <p:grpSpPr>
        <a:xfrm>
          <a:off x="0" y="0"/>
          <a:ext cx="0" cy="0"/>
          <a:chOff x="0" y="0"/>
          <a:chExt cx="0" cy="0"/>
        </a:xfrm>
      </p:grpSpPr>
      <p:sp>
        <p:nvSpPr>
          <p:cNvPr id="2" name="Content Placeholder 2"/>
          <p:cNvSpPr txBox="1">
            <a:spLocks noGrp="1"/>
          </p:cNvSpPr>
          <p:nvPr>
            <p:ph type="title"/>
          </p:nvPr>
        </p:nvSpPr>
        <p:spPr>
          <a:xfrm>
            <a:off x="457200" y="1600200"/>
            <a:ext cx="8229600" cy="4525920"/>
          </a:xfrm>
        </p:spPr>
        <p:txBody>
          <a:bodyPr anchor="t" anchorCtr="0"/>
          <a:lstStyle>
            <a:lvl1pPr marL="343080" indent="-343080" algn="l">
              <a:spcBef>
                <a:spcPts val="799"/>
              </a:spcBef>
              <a:buSzPct val="100000"/>
              <a:buFont typeface="Arial" pitchFamily="32"/>
              <a:buChar char="•"/>
              <a:defRPr sz="3200"/>
            </a:lvl1pPr>
          </a:lstStyle>
          <a:p>
            <a:pPr lvl="0"/>
            <a:r>
              <a:rPr lang="en-US"/>
              <a:t>Click to edit Master text styles</a:t>
            </a:r>
            <a:br>
              <a:rPr lang="en-US"/>
            </a:br>
            <a:r>
              <a:rPr lang="en-US"/>
              <a:t>Second level</a:t>
            </a:r>
            <a:br>
              <a:rPr lang="en-US"/>
            </a:br>
            <a:r>
              <a:rPr lang="en-US"/>
              <a:t>Third level</a:t>
            </a:r>
            <a:br>
              <a:rPr lang="en-US"/>
            </a:br>
            <a:r>
              <a:rPr lang="en-US"/>
              <a:t>Fourth level</a:t>
            </a:r>
            <a:br>
              <a:rPr lang="en-US"/>
            </a:br>
            <a:r>
              <a:rPr lang="en-US"/>
              <a:t>Fifth level</a:t>
            </a:r>
          </a:p>
        </p:txBody>
      </p:sp>
      <p:sp>
        <p:nvSpPr>
          <p:cNvPr id="3" name="Title 1"/>
          <p:cNvSpPr txBox="1">
            <a:spLocks noGrp="1"/>
          </p:cNvSpPr>
          <p:nvPr>
            <p:ph type="title" idx="4294967295"/>
          </p:nvPr>
        </p:nvSpPr>
        <p:spPr/>
        <p:txBody>
          <a:bodyPr anchorCtr="0"/>
          <a:lstStyle>
            <a:lvl1pPr algn="l">
              <a:defRPr/>
            </a:lvl1pPr>
          </a:lstStyle>
          <a:p>
            <a:pPr lvl="0"/>
            <a:r>
              <a:rPr lang="en-US"/>
              <a:t>Click to edit Master title style</a:t>
            </a:r>
          </a:p>
        </p:txBody>
      </p:sp>
      <p:sp>
        <p:nvSpPr>
          <p:cNvPr id="7" name="Text Placeholder 6"/>
          <p:cNvSpPr txBox="1">
            <a:spLocks noGrp="1"/>
          </p:cNvSpPr>
          <p:nvPr>
            <p:ph type="body" idx="4294967295"/>
          </p:nvPr>
        </p:nvSpPr>
        <p:spPr>
          <a:xfrm>
            <a:off x="457200" y="1604520"/>
            <a:ext cx="8229240" cy="4525920"/>
          </a:xfrm>
        </p:spPr>
        <p:txBody>
          <a:bodyPr lIns="0" tIns="0" rIns="0" bIns="0"/>
          <a:lstStyle>
            <a:lvl1pPr marL="432000" indent="-324000">
              <a:spcBef>
                <a:spcPts val="0"/>
              </a:spcBef>
              <a:spcAft>
                <a:spcPts val="1417"/>
              </a:spcAft>
              <a:defRPr lang="fr-FR">
                <a:ln>
                  <a:noFill/>
                </a:ln>
                <a:latin typeface="Arial" pitchFamily="18"/>
                <a:ea typeface="Arial Unicode MS" pitchFamily="2"/>
                <a:cs typeface="Tahoma" pitchFamily="2"/>
              </a:defRPr>
            </a:lvl1pPr>
          </a:lstStyle>
          <a:p>
            <a:endParaRPr lang="fr-FR"/>
          </a:p>
        </p:txBody>
      </p:sp>
      <p:sp>
        <p:nvSpPr>
          <p:cNvPr id="5" name="Date Placeholder 3"/>
          <p:cNvSpPr txBox="1">
            <a:spLocks noGrp="1"/>
          </p:cNvSpPr>
          <p:nvPr>
            <p:ph type="dt" sz="half" idx="10"/>
          </p:nvPr>
        </p:nvSpPr>
        <p:spPr/>
        <p:txBody>
          <a:bodyPr/>
          <a:lstStyle>
            <a:lvl1pPr algn="l" hangingPunct="1">
              <a:lnSpc>
                <a:spcPct val="100000"/>
              </a:lnSpc>
              <a:spcBef>
                <a:spcPts val="0"/>
              </a:spcBef>
              <a:spcAft>
                <a:spcPts val="0"/>
              </a:spcAft>
              <a:defRPr lang="en-US" sz="1200" b="0" i="0" u="none" strike="noStrike" spc="0" baseline="0">
                <a:solidFill>
                  <a:srgbClr val="558ED5"/>
                </a:solidFill>
                <a:latin typeface="Arial" pitchFamily="18"/>
              </a:defRPr>
            </a:lvl1pPr>
          </a:lstStyle>
          <a:p>
            <a:pPr>
              <a:defRPr/>
            </a:pPr>
            <a:fld id="{3DA76A4E-AE70-4C11-9C06-2A7192DF2AEA}" type="datetime1">
              <a:rPr/>
              <a:pPr>
                <a:defRPr/>
              </a:pPr>
              <a:t>1/19/2012</a:t>
            </a:fld>
            <a:endParaRPr/>
          </a:p>
        </p:txBody>
      </p:sp>
      <p:sp>
        <p:nvSpPr>
          <p:cNvPr id="6" name="Footer Placeholder 4"/>
          <p:cNvSpPr txBox="1">
            <a:spLocks noGrp="1"/>
          </p:cNvSpPr>
          <p:nvPr>
            <p:ph type="ftr" sz="quarter" idx="11"/>
          </p:nvPr>
        </p:nvSpPr>
        <p:spPr/>
        <p:txBody>
          <a:bodyPr/>
          <a:lstStyle>
            <a:lvl1pPr>
              <a:defRPr/>
            </a:lvl1pPr>
          </a:lstStyle>
          <a:p>
            <a:pPr>
              <a:defRPr/>
            </a:pPr>
            <a:endParaRPr/>
          </a:p>
        </p:txBody>
      </p:sp>
      <p:sp>
        <p:nvSpPr>
          <p:cNvPr id="8" name="Slide Number Placeholder 5"/>
          <p:cNvSpPr txBox="1">
            <a:spLocks noGrp="1"/>
          </p:cNvSpPr>
          <p:nvPr>
            <p:ph type="sldNum" sz="quarter" idx="12"/>
          </p:nvPr>
        </p:nvSpPr>
        <p:spPr/>
        <p:txBody>
          <a:bodyPr/>
          <a:lstStyle>
            <a:lvl1pPr>
              <a:defRPr>
                <a:solidFill>
                  <a:srgbClr val="558ED5"/>
                </a:solidFill>
              </a:defRPr>
            </a:lvl1pPr>
          </a:lstStyle>
          <a:p>
            <a:pPr>
              <a:defRPr/>
            </a:pPr>
            <a:fld id="{F9504660-68EB-4FE1-A766-89EEA6CC8E97}" type="slidenum">
              <a:rPr/>
              <a:pPr>
                <a:defRPr/>
              </a:pPr>
              <a:t>‹#›</a:t>
            </a:fld>
            <a:endParaRPr/>
          </a:p>
        </p:txBody>
      </p:sp>
    </p:spTree>
  </p:cSld>
  <p:clrMapOvr>
    <a:masterClrMapping/>
  </p:clrMapOvr>
  <p:transition/>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5/16/2013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5/16/2013</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5/16/2013</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5/16/2013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5/16/2013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 id="2147483675" r:id="rId14"/>
    <p:sldLayoutId id="2147483677" r:id="rId15"/>
    <p:sldLayoutId id="2147483690" r:id="rId16"/>
    <p:sldLayoutId id="2147483691" r:id="rId17"/>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aeaweb.org/aej/app/data/2008-0182_data.zi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Microsoft_Excel_97-2003_Worksheet1.xls"/></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Microsoft_Excel_97-2003_Worksheet2.xls"/></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4.xml"/><Relationship Id="rId1" Type="http://schemas.openxmlformats.org/officeDocument/2006/relationships/vmlDrawing" Target="../drawings/vmlDrawing3.vml"/><Relationship Id="rId5" Type="http://schemas.openxmlformats.org/officeDocument/2006/relationships/image" Target="../media/image6.wmf"/><Relationship Id="rId4" Type="http://schemas.openxmlformats.org/officeDocument/2006/relationships/oleObject" Target="../embeddings/Microsoft_Excel_97-2003_Worksheet3.xls"/></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4.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Microsoft_Excel_97-2003_Worksheet4.xls"/></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47800" y="2514600"/>
            <a:ext cx="6477000" cy="2286000"/>
          </a:xfrm>
        </p:spPr>
        <p:txBody>
          <a:bodyPr>
            <a:noAutofit/>
          </a:bodyPr>
          <a:lstStyle/>
          <a:p>
            <a:pPr algn="ctr"/>
            <a:r>
              <a:rPr lang="en-US" sz="3600" dirty="0" smtClean="0"/>
              <a:t>Impact </a:t>
            </a:r>
            <a:r>
              <a:rPr lang="en-US" sz="3600" dirty="0"/>
              <a:t>Evaluation and Analysis of Development Interventions</a:t>
            </a:r>
            <a:r>
              <a:rPr lang="en-US" sz="3600" dirty="0" smtClean="0"/>
              <a:t/>
            </a:r>
            <a:br>
              <a:rPr lang="en-US" sz="3600" dirty="0" smtClean="0"/>
            </a:br>
            <a:r>
              <a:rPr lang="en-US" sz="3600" dirty="0" smtClean="0"/>
              <a:t/>
            </a:r>
            <a:br>
              <a:rPr lang="en-US" sz="3600" dirty="0" smtClean="0"/>
            </a:br>
            <a:r>
              <a:rPr lang="en-US" sz="2800" cap="none" dirty="0" smtClean="0"/>
              <a:t>Managing and minimizing threats to analysis </a:t>
            </a:r>
            <a:endParaRPr lang="en-US" sz="3600" dirty="0"/>
          </a:p>
        </p:txBody>
      </p:sp>
      <p:sp>
        <p:nvSpPr>
          <p:cNvPr id="5" name="TextBox 4"/>
          <p:cNvSpPr txBox="1"/>
          <p:nvPr/>
        </p:nvSpPr>
        <p:spPr>
          <a:xfrm>
            <a:off x="1600200" y="4800600"/>
            <a:ext cx="6248400" cy="400110"/>
          </a:xfrm>
          <a:prstGeom prst="rect">
            <a:avLst/>
          </a:prstGeom>
          <a:noFill/>
        </p:spPr>
        <p:txBody>
          <a:bodyPr wrap="square" rtlCol="0">
            <a:spAutoFit/>
          </a:bodyPr>
          <a:lstStyle/>
          <a:p>
            <a:pPr algn="ctr"/>
            <a:r>
              <a:rPr lang="en-US" sz="2000" dirty="0" smtClean="0"/>
              <a:t>Ruth Vargas Hill, IFPRI</a:t>
            </a:r>
            <a:endParaRPr lang="en-US" sz="2000" dirty="0"/>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2114550"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balance</a:t>
            </a:r>
            <a:endParaRPr lang="en-US" dirty="0"/>
          </a:p>
        </p:txBody>
      </p:sp>
      <p:sp>
        <p:nvSpPr>
          <p:cNvPr id="3" name="Content Placeholder 2"/>
          <p:cNvSpPr>
            <a:spLocks noGrp="1"/>
          </p:cNvSpPr>
          <p:nvPr>
            <p:ph sz="quarter" idx="1"/>
          </p:nvPr>
        </p:nvSpPr>
        <p:spPr/>
        <p:txBody>
          <a:bodyPr>
            <a:normAutofit/>
          </a:bodyPr>
          <a:lstStyle/>
          <a:p>
            <a:r>
              <a:rPr lang="en-US" dirty="0" smtClean="0"/>
              <a:t>For continuous treatment variables (e.g. price discounts), regress the continuous treatment on the characteristic of choice. </a:t>
            </a:r>
          </a:p>
          <a:p>
            <a:pPr marL="685800" lvl="2" indent="0">
              <a:buNone/>
            </a:pPr>
            <a:r>
              <a:rPr lang="en-US" dirty="0" smtClean="0"/>
              <a:t>Use </a:t>
            </a:r>
            <a:r>
              <a:rPr lang="en-US" dirty="0"/>
              <a:t>regress command (can have strata also)</a:t>
            </a:r>
          </a:p>
          <a:p>
            <a:pPr marL="685800" lvl="2" indent="0">
              <a:buNone/>
            </a:pPr>
            <a:r>
              <a:rPr lang="en-US" dirty="0" err="1">
                <a:latin typeface="Courier New" pitchFamily="49" charset="0"/>
                <a:cs typeface="Courier New" pitchFamily="49" charset="0"/>
              </a:rPr>
              <a:t>svy</a:t>
            </a: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 characteristic treatment </a:t>
            </a:r>
          </a:p>
          <a:p>
            <a:pPr marL="685800" lvl="2" indent="0">
              <a:buNone/>
            </a:pPr>
            <a:r>
              <a:rPr lang="en-US" dirty="0" err="1">
                <a:latin typeface="Courier New" pitchFamily="49" charset="0"/>
                <a:cs typeface="Courier New" pitchFamily="49" charset="0"/>
              </a:rPr>
              <a:t>svy</a:t>
            </a: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 characteristic treatment </a:t>
            </a:r>
            <a:r>
              <a:rPr lang="en-US" dirty="0" err="1" smtClean="0">
                <a:latin typeface="Courier New" pitchFamily="49" charset="0"/>
                <a:cs typeface="Courier New" pitchFamily="49" charset="0"/>
              </a:rPr>
              <a:t>i.strata</a:t>
            </a:r>
            <a:endParaRPr lang="en-US" dirty="0" smtClean="0">
              <a:latin typeface="Courier New" pitchFamily="49" charset="0"/>
              <a:cs typeface="Courier New" pitchFamily="49" charset="0"/>
            </a:endParaRPr>
          </a:p>
          <a:p>
            <a:r>
              <a:rPr lang="en-US" dirty="0"/>
              <a:t>Can use the median command in </a:t>
            </a:r>
            <a:r>
              <a:rPr lang="en-US" dirty="0" err="1" smtClean="0"/>
              <a:t>stata</a:t>
            </a:r>
            <a:r>
              <a:rPr lang="en-US" dirty="0" smtClean="0"/>
              <a:t> </a:t>
            </a:r>
            <a:r>
              <a:rPr lang="en-US" dirty="0"/>
              <a:t>to test whether medians are significantly different if outliers are of concern. </a:t>
            </a:r>
          </a:p>
          <a:p>
            <a:endParaRPr lang="en-US" dirty="0"/>
          </a:p>
        </p:txBody>
      </p:sp>
    </p:spTree>
    <p:extLst>
      <p:ext uri="{BB962C8B-B14F-4D97-AF65-F5344CB8AC3E}">
        <p14:creationId xmlns:p14="http://schemas.microsoft.com/office/powerpoint/2010/main" val="1174058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Imbalance: risks</a:t>
            </a:r>
            <a:endParaRPr lang="en-US" sz="3600" dirty="0"/>
          </a:p>
        </p:txBody>
      </p:sp>
      <p:sp>
        <p:nvSpPr>
          <p:cNvPr id="3" name="Content Placeholder 2"/>
          <p:cNvSpPr>
            <a:spLocks noGrp="1"/>
          </p:cNvSpPr>
          <p:nvPr>
            <p:ph sz="quarter" idx="1"/>
          </p:nvPr>
        </p:nvSpPr>
        <p:spPr/>
        <p:txBody>
          <a:bodyPr>
            <a:noAutofit/>
          </a:bodyPr>
          <a:lstStyle/>
          <a:p>
            <a:r>
              <a:rPr lang="en-US" sz="2400" dirty="0" smtClean="0">
                <a:latin typeface="Calibri" pitchFamily="34" charset="0"/>
              </a:rPr>
              <a:t>Balance is ensured if we randomize over a large N (where N is the unit of randomization) </a:t>
            </a:r>
          </a:p>
          <a:p>
            <a:r>
              <a:rPr lang="en-US" sz="2400" dirty="0" smtClean="0">
                <a:latin typeface="Calibri" pitchFamily="34" charset="0"/>
              </a:rPr>
              <a:t>However for smaller N this may not be the case</a:t>
            </a:r>
          </a:p>
          <a:p>
            <a:r>
              <a:rPr lang="en-US" sz="2400" dirty="0" smtClean="0">
                <a:latin typeface="Calibri" pitchFamily="34" charset="0"/>
              </a:rPr>
              <a:t>But balance is the key assumption!</a:t>
            </a:r>
            <a:endParaRPr lang="en-US" sz="2100" dirty="0" smtClean="0">
              <a:latin typeface="Calibri" pitchFamily="34" charset="0"/>
            </a:endParaRPr>
          </a:p>
          <a:p>
            <a:r>
              <a:rPr lang="en-US" sz="2400" dirty="0" smtClean="0">
                <a:latin typeface="Calibri" pitchFamily="34" charset="0"/>
              </a:rPr>
              <a:t>Are respondents balanced on key variables (especially outcome variables) between treatment and control?</a:t>
            </a:r>
          </a:p>
          <a:p>
            <a:pPr lvl="1"/>
            <a:r>
              <a:rPr lang="en-US" sz="2100" dirty="0" smtClean="0">
                <a:latin typeface="Calibri" pitchFamily="34" charset="0"/>
              </a:rPr>
              <a:t>Tests of balance involve comparing differences in means of observed characteristics between treatment and control groups</a:t>
            </a:r>
          </a:p>
          <a:p>
            <a:pPr lvl="1"/>
            <a:r>
              <a:rPr lang="en-US" sz="2100" dirty="0">
                <a:latin typeface="Calibri" pitchFamily="34" charset="0"/>
              </a:rPr>
              <a:t>Good indication of balance, although will not be balanced on all observables. For 10 variables, would expect one to be significant at 10 percent level.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Imbalance: solutions</a:t>
            </a:r>
            <a:endParaRPr lang="en-US" sz="3600" dirty="0"/>
          </a:p>
        </p:txBody>
      </p:sp>
      <p:sp>
        <p:nvSpPr>
          <p:cNvPr id="3" name="Content Placeholder 2"/>
          <p:cNvSpPr>
            <a:spLocks noGrp="1"/>
          </p:cNvSpPr>
          <p:nvPr>
            <p:ph sz="quarter" idx="1"/>
          </p:nvPr>
        </p:nvSpPr>
        <p:spPr>
          <a:xfrm>
            <a:off x="612648" y="1600200"/>
            <a:ext cx="8153400" cy="4953000"/>
          </a:xfrm>
        </p:spPr>
        <p:txBody>
          <a:bodyPr>
            <a:normAutofit fontScale="92500" lnSpcReduction="10000"/>
          </a:bodyPr>
          <a:lstStyle/>
          <a:p>
            <a:r>
              <a:rPr lang="en-US" sz="2600" dirty="0" smtClean="0">
                <a:latin typeface="Calibri" pitchFamily="34" charset="0"/>
              </a:rPr>
              <a:t>Re-randomize: keep reallocating to treatment and control until everything (or as much as possible) balances</a:t>
            </a:r>
          </a:p>
          <a:p>
            <a:pPr lvl="1"/>
            <a:r>
              <a:rPr lang="en-US" sz="2200" dirty="0" smtClean="0">
                <a:latin typeface="Calibri" pitchFamily="34" charset="0"/>
              </a:rPr>
              <a:t>Not really a valid approach: balance on observables does not guarantee balance on </a:t>
            </a:r>
            <a:r>
              <a:rPr lang="en-US" sz="2200" dirty="0" err="1" smtClean="0">
                <a:latin typeface="Calibri" pitchFamily="34" charset="0"/>
              </a:rPr>
              <a:t>unobservables</a:t>
            </a:r>
            <a:r>
              <a:rPr lang="en-US" sz="2200" dirty="0" smtClean="0">
                <a:latin typeface="Calibri" pitchFamily="34" charset="0"/>
              </a:rPr>
              <a:t> (and we care equally about these). </a:t>
            </a:r>
          </a:p>
          <a:p>
            <a:pPr lvl="1"/>
            <a:r>
              <a:rPr lang="en-US" sz="2200" dirty="0" smtClean="0">
                <a:latin typeface="Calibri" pitchFamily="34" charset="0"/>
              </a:rPr>
              <a:t>not possible if lottery is being drawn in the field</a:t>
            </a:r>
          </a:p>
          <a:p>
            <a:r>
              <a:rPr lang="en-US" sz="2600" dirty="0" smtClean="0">
                <a:latin typeface="Calibri" pitchFamily="34" charset="0"/>
              </a:rPr>
              <a:t>Stratification and </a:t>
            </a:r>
            <a:r>
              <a:rPr lang="en-US" sz="2600" dirty="0">
                <a:latin typeface="Calibri" pitchFamily="34" charset="0"/>
              </a:rPr>
              <a:t>p</a:t>
            </a:r>
            <a:r>
              <a:rPr lang="en-US" sz="2600" dirty="0" smtClean="0">
                <a:latin typeface="Calibri" pitchFamily="34" charset="0"/>
              </a:rPr>
              <a:t>airwise matching are preferred: </a:t>
            </a:r>
          </a:p>
          <a:p>
            <a:pPr lvl="1"/>
            <a:r>
              <a:rPr lang="en-US" sz="2200" dirty="0" smtClean="0">
                <a:latin typeface="Calibri" pitchFamily="34" charset="0"/>
              </a:rPr>
              <a:t>To increase balance on important characteristics (e.g. outcome variables)</a:t>
            </a:r>
          </a:p>
          <a:p>
            <a:pPr lvl="1"/>
            <a:r>
              <a:rPr lang="en-US" sz="2200" dirty="0" smtClean="0">
                <a:latin typeface="Calibri" pitchFamily="34" charset="0"/>
              </a:rPr>
              <a:t>Balance on </a:t>
            </a:r>
            <a:r>
              <a:rPr lang="en-US" sz="2200" dirty="0" err="1" smtClean="0">
                <a:latin typeface="Calibri" pitchFamily="34" charset="0"/>
              </a:rPr>
              <a:t>unobservables</a:t>
            </a:r>
            <a:r>
              <a:rPr lang="en-US" sz="2200" dirty="0" smtClean="0">
                <a:latin typeface="Calibri" pitchFamily="34" charset="0"/>
              </a:rPr>
              <a:t> is not improved in this method</a:t>
            </a:r>
          </a:p>
          <a:p>
            <a:endParaRPr lang="en-US" sz="2600" dirty="0" smtClean="0">
              <a:latin typeface="Calibri" pitchFamily="34" charset="0"/>
            </a:endParaRPr>
          </a:p>
          <a:p>
            <a:pPr marL="0" indent="0">
              <a:buNone/>
            </a:pPr>
            <a:r>
              <a:rPr lang="en-US" sz="2600" i="1" dirty="0" smtClean="0">
                <a:latin typeface="Calibri" pitchFamily="34" charset="0"/>
              </a:rPr>
              <a:t>Reference: Bruhn and McKenzie. 2009. “In pursuit of balance: randomization in practice in development field experiments” Amer. Econ. J.: Applied Econ.</a:t>
            </a:r>
          </a:p>
          <a:p>
            <a:pPr lvl="1">
              <a:buNone/>
            </a:pPr>
            <a:endParaRPr lang="en-US" dirty="0" smtClean="0">
              <a:latin typeface="Calibri" pitchFamily="34"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Threats to balance after randomization</a:t>
            </a:r>
            <a:endParaRPr lang="en-US" dirty="0"/>
          </a:p>
        </p:txBody>
      </p:sp>
      <p:sp>
        <p:nvSpPr>
          <p:cNvPr id="3" name="Content Placeholder 2"/>
          <p:cNvSpPr>
            <a:spLocks noGrp="1"/>
          </p:cNvSpPr>
          <p:nvPr>
            <p:ph sz="quarter" idx="1"/>
          </p:nvPr>
        </p:nvSpPr>
        <p:spPr/>
        <p:txBody>
          <a:bodyPr>
            <a:normAutofit/>
          </a:bodyPr>
          <a:lstStyle/>
          <a:p>
            <a:r>
              <a:rPr lang="en-US" dirty="0" smtClean="0"/>
              <a:t>We assume groups are equivalent at the beginning of treatment.</a:t>
            </a:r>
          </a:p>
          <a:p>
            <a:r>
              <a:rPr lang="en-US" dirty="0" smtClean="0"/>
              <a:t>AND that they remain equivalent, other than treatment, throughout the study period. </a:t>
            </a:r>
          </a:p>
          <a:p>
            <a:r>
              <a:rPr lang="en-US" dirty="0" smtClean="0"/>
              <a:t>What can cause this not to be true? </a:t>
            </a:r>
          </a:p>
          <a:p>
            <a:pPr lvl="1"/>
            <a:r>
              <a:rPr lang="en-US" dirty="0" smtClean="0"/>
              <a:t>Additional interventions targeted to those that are in the treatment group. </a:t>
            </a:r>
          </a:p>
          <a:p>
            <a:pPr lvl="1"/>
            <a:r>
              <a:rPr lang="en-US" dirty="0" smtClean="0"/>
              <a:t>People in the treatment or control group can differentially drop out (attrition)</a:t>
            </a:r>
          </a:p>
          <a:p>
            <a:pPr marL="365760" lvl="1" indent="0">
              <a:buNone/>
            </a:pPr>
            <a:endParaRPr lang="en-US" dirty="0"/>
          </a:p>
        </p:txBody>
      </p:sp>
    </p:spTree>
    <p:extLst>
      <p:ext uri="{BB962C8B-B14F-4D97-AF65-F5344CB8AC3E}">
        <p14:creationId xmlns:p14="http://schemas.microsoft.com/office/powerpoint/2010/main" val="2275771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Stratification</a:t>
            </a:r>
            <a:endParaRPr lang="en-US" sz="3600" dirty="0"/>
          </a:p>
        </p:txBody>
      </p:sp>
      <p:sp>
        <p:nvSpPr>
          <p:cNvPr id="3" name="Content Placeholder 2"/>
          <p:cNvSpPr>
            <a:spLocks noGrp="1"/>
          </p:cNvSpPr>
          <p:nvPr>
            <p:ph sz="quarter" idx="1"/>
          </p:nvPr>
        </p:nvSpPr>
        <p:spPr>
          <a:xfrm>
            <a:off x="612648" y="1600200"/>
            <a:ext cx="8153400" cy="4953000"/>
          </a:xfrm>
        </p:spPr>
        <p:txBody>
          <a:bodyPr>
            <a:noAutofit/>
          </a:bodyPr>
          <a:lstStyle/>
          <a:p>
            <a:r>
              <a:rPr lang="en-US" sz="2400" dirty="0" smtClean="0">
                <a:latin typeface="Calibri" pitchFamily="34" charset="0"/>
              </a:rPr>
              <a:t>Also called blocking </a:t>
            </a:r>
          </a:p>
          <a:p>
            <a:r>
              <a:rPr lang="en-US" sz="2400" dirty="0" smtClean="0">
                <a:latin typeface="Calibri" pitchFamily="34" charset="0"/>
              </a:rPr>
              <a:t>Use baseline characteristics to split the sample up into strata or blocks. </a:t>
            </a:r>
            <a:r>
              <a:rPr lang="en-US" sz="2400" dirty="0" err="1" smtClean="0">
                <a:latin typeface="Calibri" pitchFamily="34" charset="0"/>
              </a:rPr>
              <a:t>Eg</a:t>
            </a:r>
            <a:r>
              <a:rPr lang="en-US" sz="2400" dirty="0" smtClean="0">
                <a:latin typeface="Calibri" pitchFamily="34" charset="0"/>
              </a:rPr>
              <a:t>: </a:t>
            </a:r>
          </a:p>
          <a:p>
            <a:pPr lvl="1"/>
            <a:r>
              <a:rPr lang="en-US" sz="2000" dirty="0" smtClean="0">
                <a:latin typeface="Calibri" pitchFamily="34" charset="0"/>
              </a:rPr>
              <a:t>Gender: women and men</a:t>
            </a:r>
          </a:p>
          <a:p>
            <a:pPr lvl="1"/>
            <a:r>
              <a:rPr lang="en-US" sz="2000" dirty="0" smtClean="0">
                <a:latin typeface="Calibri" pitchFamily="34" charset="0"/>
              </a:rPr>
              <a:t>Gender and above/below median age: old women, young women, old men, young men</a:t>
            </a:r>
          </a:p>
          <a:p>
            <a:r>
              <a:rPr lang="en-US" sz="2400" dirty="0" smtClean="0">
                <a:latin typeface="Calibri" pitchFamily="34" charset="0"/>
              </a:rPr>
              <a:t>Randomize within each block:</a:t>
            </a:r>
          </a:p>
          <a:p>
            <a:pPr lvl="1"/>
            <a:r>
              <a:rPr lang="en-US" sz="2000" dirty="0" smtClean="0">
                <a:latin typeface="Calibri" pitchFamily="34" charset="0"/>
              </a:rPr>
              <a:t>Let </a:t>
            </a:r>
            <a:r>
              <a:rPr lang="en-US" sz="2000" dirty="0" smtClean="0">
                <a:latin typeface="Symbol" pitchFamily="18" charset="2"/>
              </a:rPr>
              <a:t>d</a:t>
            </a:r>
            <a:r>
              <a:rPr lang="en-US" sz="2000" dirty="0" smtClean="0">
                <a:latin typeface="Calibri" pitchFamily="34" charset="0"/>
              </a:rPr>
              <a:t> be the proportion of total N to be treated, N</a:t>
            </a:r>
            <a:r>
              <a:rPr lang="en-US" sz="2000" baseline="-25000" dirty="0" smtClean="0">
                <a:latin typeface="Calibri" pitchFamily="34" charset="0"/>
              </a:rPr>
              <a:t>1</a:t>
            </a:r>
            <a:r>
              <a:rPr lang="en-US" sz="2000" dirty="0" smtClean="0">
                <a:latin typeface="Calibri" pitchFamily="34" charset="0"/>
              </a:rPr>
              <a:t> of which are women, N</a:t>
            </a:r>
            <a:r>
              <a:rPr lang="en-US" sz="2000" baseline="-25000" dirty="0" smtClean="0">
                <a:latin typeface="Calibri" pitchFamily="34" charset="0"/>
              </a:rPr>
              <a:t>2</a:t>
            </a:r>
            <a:r>
              <a:rPr lang="en-US" sz="2000" dirty="0" smtClean="0">
                <a:latin typeface="Calibri" pitchFamily="34" charset="0"/>
              </a:rPr>
              <a:t> of which are men.</a:t>
            </a:r>
          </a:p>
          <a:p>
            <a:pPr lvl="1"/>
            <a:r>
              <a:rPr lang="en-US" sz="2000" dirty="0" smtClean="0">
                <a:latin typeface="Calibri" pitchFamily="34" charset="0"/>
              </a:rPr>
              <a:t>Select </a:t>
            </a:r>
            <a:r>
              <a:rPr lang="en-US" sz="2000" dirty="0" smtClean="0">
                <a:latin typeface="Symbol" pitchFamily="18" charset="2"/>
              </a:rPr>
              <a:t>d</a:t>
            </a:r>
            <a:r>
              <a:rPr lang="en-US" sz="2000" dirty="0" smtClean="0">
                <a:latin typeface="Calibri" pitchFamily="34" charset="0"/>
              </a:rPr>
              <a:t>N</a:t>
            </a:r>
            <a:r>
              <a:rPr lang="en-US" sz="2000" baseline="-25000" dirty="0" smtClean="0">
                <a:latin typeface="Calibri" pitchFamily="34" charset="0"/>
              </a:rPr>
              <a:t>1</a:t>
            </a:r>
            <a:r>
              <a:rPr lang="en-US" sz="2000" dirty="0" smtClean="0">
                <a:latin typeface="Calibri" pitchFamily="34" charset="0"/>
              </a:rPr>
              <a:t> women for treatment, select </a:t>
            </a:r>
            <a:r>
              <a:rPr lang="en-US" sz="2000" dirty="0" smtClean="0">
                <a:latin typeface="Symbol" pitchFamily="18" charset="2"/>
              </a:rPr>
              <a:t>d</a:t>
            </a:r>
            <a:r>
              <a:rPr lang="en-US" sz="2000" dirty="0" smtClean="0">
                <a:latin typeface="Calibri" pitchFamily="34" charset="0"/>
              </a:rPr>
              <a:t>N</a:t>
            </a:r>
            <a:r>
              <a:rPr lang="en-US" sz="2000" baseline="-25000" dirty="0" smtClean="0">
                <a:latin typeface="Calibri" pitchFamily="34" charset="0"/>
              </a:rPr>
              <a:t>2</a:t>
            </a:r>
            <a:r>
              <a:rPr lang="en-US" sz="2000" dirty="0" smtClean="0">
                <a:latin typeface="Calibri" pitchFamily="34" charset="0"/>
              </a:rPr>
              <a:t> men</a:t>
            </a:r>
          </a:p>
          <a:p>
            <a:r>
              <a:rPr lang="en-US" sz="2400" dirty="0" smtClean="0">
                <a:latin typeface="Calibri" pitchFamily="34" charset="0"/>
              </a:rPr>
              <a:t>Ensures balance for the characteristics which define strata</a:t>
            </a:r>
          </a:p>
          <a:p>
            <a:r>
              <a:rPr lang="en-US" sz="2400" dirty="0" smtClean="0">
                <a:latin typeface="Calibri" pitchFamily="34" charset="0"/>
              </a:rPr>
              <a:t>Ideally want to choose characteristics that are highly correlated with the outcome variable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Stratification</a:t>
            </a:r>
            <a:endParaRPr lang="en-US" sz="3600" dirty="0"/>
          </a:p>
        </p:txBody>
      </p:sp>
      <p:sp>
        <p:nvSpPr>
          <p:cNvPr id="3" name="Content Placeholder 2"/>
          <p:cNvSpPr>
            <a:spLocks noGrp="1"/>
          </p:cNvSpPr>
          <p:nvPr>
            <p:ph sz="quarter" idx="1"/>
          </p:nvPr>
        </p:nvSpPr>
        <p:spPr>
          <a:xfrm>
            <a:off x="612648" y="1600200"/>
            <a:ext cx="8153400" cy="4267200"/>
          </a:xfrm>
        </p:spPr>
        <p:txBody>
          <a:bodyPr>
            <a:normAutofit lnSpcReduction="10000"/>
          </a:bodyPr>
          <a:lstStyle/>
          <a:p>
            <a:r>
              <a:rPr lang="en-US" sz="2400" dirty="0" smtClean="0">
                <a:latin typeface="Calibri" pitchFamily="34" charset="0"/>
              </a:rPr>
              <a:t>Quite simple, improves balance</a:t>
            </a:r>
          </a:p>
          <a:p>
            <a:r>
              <a:rPr lang="en-US" sz="2400" dirty="0" smtClean="0">
                <a:latin typeface="Calibri" pitchFamily="34" charset="0"/>
              </a:rPr>
              <a:t>If simple, can be done in the field and without baseline data (e.g. region, gender of participant)</a:t>
            </a:r>
          </a:p>
          <a:p>
            <a:r>
              <a:rPr lang="en-US" sz="2400" dirty="0" smtClean="0">
                <a:latin typeface="Calibri" pitchFamily="34" charset="0"/>
              </a:rPr>
              <a:t>Cannot be done for many variables at once, consider dichotomous variables: </a:t>
            </a:r>
          </a:p>
          <a:p>
            <a:pPr lvl="1"/>
            <a:r>
              <a:rPr lang="en-US" sz="2000" dirty="0" smtClean="0">
                <a:latin typeface="Calibri" pitchFamily="34" charset="0"/>
              </a:rPr>
              <a:t>One : 2 strata</a:t>
            </a:r>
          </a:p>
          <a:p>
            <a:pPr lvl="1"/>
            <a:r>
              <a:rPr lang="en-US" sz="2000" dirty="0" smtClean="0">
                <a:latin typeface="Calibri" pitchFamily="34" charset="0"/>
              </a:rPr>
              <a:t>Three: 2</a:t>
            </a:r>
            <a:r>
              <a:rPr lang="en-US" sz="2000" baseline="30000" dirty="0" smtClean="0">
                <a:latin typeface="Calibri" pitchFamily="34" charset="0"/>
              </a:rPr>
              <a:t>3</a:t>
            </a:r>
            <a:r>
              <a:rPr lang="en-US" sz="2000" dirty="0" smtClean="0">
                <a:latin typeface="Calibri" pitchFamily="34" charset="0"/>
              </a:rPr>
              <a:t> =8 strata</a:t>
            </a:r>
          </a:p>
          <a:p>
            <a:pPr lvl="1"/>
            <a:r>
              <a:rPr lang="en-US" sz="2000" dirty="0" smtClean="0">
                <a:latin typeface="Calibri" pitchFamily="34" charset="0"/>
              </a:rPr>
              <a:t>Five: 2</a:t>
            </a:r>
            <a:r>
              <a:rPr lang="en-US" sz="2000" baseline="30000" dirty="0" smtClean="0">
                <a:latin typeface="Calibri" pitchFamily="34" charset="0"/>
              </a:rPr>
              <a:t>5</a:t>
            </a:r>
            <a:r>
              <a:rPr lang="en-US" sz="2000" dirty="0" smtClean="0">
                <a:latin typeface="Calibri" pitchFamily="34" charset="0"/>
              </a:rPr>
              <a:t> =32 strata</a:t>
            </a:r>
          </a:p>
          <a:p>
            <a:r>
              <a:rPr lang="en-US" sz="2400" dirty="0" smtClean="0">
                <a:latin typeface="Calibri" pitchFamily="34" charset="0"/>
              </a:rPr>
              <a:t>Control for this at analysis by including all </a:t>
            </a:r>
            <a:r>
              <a:rPr lang="en-US" sz="2400" i="1" dirty="0" smtClean="0">
                <a:latin typeface="Calibri" pitchFamily="34" charset="0"/>
              </a:rPr>
              <a:t>n</a:t>
            </a:r>
            <a:r>
              <a:rPr lang="en-US" sz="2400" dirty="0" smtClean="0">
                <a:latin typeface="Calibri" pitchFamily="34" charset="0"/>
              </a:rPr>
              <a:t> strata, S, as dummies in the analysis (otherwise over-estimate standard errors, and maybe bias point estimates too)</a:t>
            </a:r>
            <a:endParaRPr lang="en-US" dirty="0" smtClean="0">
              <a:latin typeface="Calibri" pitchFamily="34" charset="0"/>
            </a:endParaRPr>
          </a:p>
        </p:txBody>
      </p:sp>
      <p:sp>
        <p:nvSpPr>
          <p:cNvPr id="5" name="TextBox 4"/>
          <p:cNvSpPr txBox="1"/>
          <p:nvPr/>
        </p:nvSpPr>
        <p:spPr>
          <a:xfrm>
            <a:off x="1524000" y="5715000"/>
            <a:ext cx="6324600" cy="461666"/>
          </a:xfrm>
          <a:prstGeom prst="rect">
            <a:avLst/>
          </a:prstGeom>
          <a:noFill/>
        </p:spPr>
        <p:txBody>
          <a:bodyPr wrap="square" rtlCol="0">
            <a:spAutoFit/>
          </a:bodyPr>
          <a:lstStyle/>
          <a:p>
            <a:r>
              <a:rPr lang="en-US" sz="2400" i="1" dirty="0" err="1" smtClean="0"/>
              <a:t>y</a:t>
            </a:r>
            <a:r>
              <a:rPr lang="en-US" sz="2400" i="1" baseline="-25000" dirty="0" err="1" smtClean="0"/>
              <a:t>ti</a:t>
            </a:r>
            <a:r>
              <a:rPr lang="en-US" sz="2400" i="1" dirty="0" smtClean="0"/>
              <a:t> = </a:t>
            </a:r>
            <a:r>
              <a:rPr lang="el-GR" sz="2400" i="1" dirty="0" smtClean="0">
                <a:latin typeface="Times New Roman"/>
                <a:cs typeface="Times New Roman"/>
              </a:rPr>
              <a:t>α</a:t>
            </a:r>
            <a:r>
              <a:rPr lang="en-US" sz="2400" i="1" dirty="0" smtClean="0">
                <a:latin typeface="Times New Roman"/>
                <a:cs typeface="Times New Roman"/>
              </a:rPr>
              <a:t>+</a:t>
            </a:r>
            <a:r>
              <a:rPr lang="en-US" sz="2400" i="1" dirty="0" err="1" smtClean="0">
                <a:latin typeface="Symbol" pitchFamily="18" charset="2"/>
              </a:rPr>
              <a:t>b</a:t>
            </a:r>
            <a:r>
              <a:rPr lang="en-US" sz="2400" i="1" baseline="-25000" dirty="0" err="1" smtClean="0">
                <a:latin typeface="Calibri" pitchFamily="34" charset="0"/>
              </a:rPr>
              <a:t>T</a:t>
            </a:r>
            <a:r>
              <a:rPr lang="en-US" sz="2400" i="1" dirty="0" smtClean="0"/>
              <a:t> T</a:t>
            </a:r>
            <a:r>
              <a:rPr lang="en-US" sz="2400" i="1" baseline="-25000" dirty="0" smtClean="0"/>
              <a:t>i</a:t>
            </a:r>
            <a:r>
              <a:rPr lang="en-US" sz="2400" i="1" dirty="0" smtClean="0"/>
              <a:t> + </a:t>
            </a:r>
            <a:r>
              <a:rPr lang="en-US" sz="2400" i="1" dirty="0" smtClean="0">
                <a:latin typeface="Symbol" pitchFamily="18" charset="2"/>
              </a:rPr>
              <a:t>b</a:t>
            </a:r>
            <a:r>
              <a:rPr lang="en-US" sz="2400" i="1" baseline="-25000" dirty="0" smtClean="0">
                <a:latin typeface="Calibri" pitchFamily="34" charset="0"/>
              </a:rPr>
              <a:t>S1</a:t>
            </a:r>
            <a:r>
              <a:rPr lang="en-US" sz="2400" i="1" dirty="0" smtClean="0"/>
              <a:t>S</a:t>
            </a:r>
            <a:r>
              <a:rPr lang="en-US" sz="2400" i="1" baseline="-25000" dirty="0" smtClean="0"/>
              <a:t>1,i</a:t>
            </a:r>
            <a:r>
              <a:rPr lang="en-US" sz="2400" i="1" dirty="0" smtClean="0"/>
              <a:t> + … </a:t>
            </a:r>
            <a:r>
              <a:rPr lang="en-US" sz="2400" i="1" dirty="0" err="1" smtClean="0">
                <a:latin typeface="Symbol" pitchFamily="18" charset="2"/>
              </a:rPr>
              <a:t>b</a:t>
            </a:r>
            <a:r>
              <a:rPr lang="en-US" sz="2400" i="1" baseline="-25000" dirty="0" err="1" smtClean="0">
                <a:latin typeface="Calibri" pitchFamily="34" charset="0"/>
              </a:rPr>
              <a:t>Sn</a:t>
            </a:r>
            <a:r>
              <a:rPr lang="en-US" sz="2400" i="1" dirty="0" err="1" smtClean="0"/>
              <a:t>S</a:t>
            </a:r>
            <a:r>
              <a:rPr lang="en-US" sz="2400" i="1" baseline="-25000" dirty="0" err="1" smtClean="0"/>
              <a:t>n,i</a:t>
            </a:r>
            <a:r>
              <a:rPr lang="en-US" sz="2400" i="1" dirty="0" smtClean="0"/>
              <a:t> + </a:t>
            </a:r>
            <a:r>
              <a:rPr lang="en-US" sz="2400" i="1" dirty="0" err="1" smtClean="0">
                <a:latin typeface="Symbol" pitchFamily="18" charset="2"/>
              </a:rPr>
              <a:t>e</a:t>
            </a:r>
            <a:r>
              <a:rPr lang="en-US" sz="2400" i="1" baseline="-25000" dirty="0" err="1" smtClean="0">
                <a:latin typeface="Calibri" pitchFamily="34" charset="0"/>
              </a:rPr>
              <a:t>ti</a:t>
            </a:r>
            <a:endParaRPr lang="en-US" sz="2400" i="1" baseline="-25000" dirty="0">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t>Pairwise</a:t>
            </a:r>
            <a:r>
              <a:rPr lang="en-US" sz="3600" dirty="0" smtClean="0"/>
              <a:t> matching</a:t>
            </a:r>
            <a:endParaRPr lang="en-US" sz="3600" dirty="0"/>
          </a:p>
        </p:txBody>
      </p:sp>
      <p:sp>
        <p:nvSpPr>
          <p:cNvPr id="3" name="Content Placeholder 2"/>
          <p:cNvSpPr>
            <a:spLocks noGrp="1"/>
          </p:cNvSpPr>
          <p:nvPr>
            <p:ph sz="quarter" idx="1"/>
          </p:nvPr>
        </p:nvSpPr>
        <p:spPr/>
        <p:txBody>
          <a:bodyPr>
            <a:normAutofit/>
          </a:bodyPr>
          <a:lstStyle/>
          <a:p>
            <a:r>
              <a:rPr lang="en-US" sz="2400" dirty="0" smtClean="0">
                <a:latin typeface="Calibri" pitchFamily="34" charset="0"/>
              </a:rPr>
              <a:t>Choose a number of covariates (continuous also)</a:t>
            </a:r>
          </a:p>
          <a:p>
            <a:r>
              <a:rPr lang="en-US" sz="2400" dirty="0" smtClean="0">
                <a:latin typeface="Calibri" pitchFamily="34" charset="0"/>
              </a:rPr>
              <a:t>Pairs are formed to minimize the </a:t>
            </a:r>
            <a:r>
              <a:rPr lang="en-US" sz="2400" dirty="0" err="1" smtClean="0">
                <a:latin typeface="Calibri" pitchFamily="34" charset="0"/>
              </a:rPr>
              <a:t>Mahalanobis</a:t>
            </a:r>
            <a:r>
              <a:rPr lang="en-US" sz="2400" dirty="0" smtClean="0">
                <a:latin typeface="Calibri" pitchFamily="34" charset="0"/>
              </a:rPr>
              <a:t> distance between the values of all the selected covariates within pairs</a:t>
            </a:r>
          </a:p>
          <a:p>
            <a:pPr lvl="1"/>
            <a:r>
              <a:rPr lang="en-US" sz="2000" dirty="0" err="1" smtClean="0">
                <a:latin typeface="Calibri" pitchFamily="34" charset="0"/>
              </a:rPr>
              <a:t>Greevy</a:t>
            </a:r>
            <a:r>
              <a:rPr lang="en-US" sz="2000" dirty="0" smtClean="0">
                <a:latin typeface="Calibri" pitchFamily="34" charset="0"/>
              </a:rPr>
              <a:t> et al (2004): optimal multivariate matching</a:t>
            </a:r>
          </a:p>
          <a:p>
            <a:pPr lvl="1"/>
            <a:r>
              <a:rPr lang="en-US" sz="2000" dirty="0" smtClean="0">
                <a:latin typeface="Calibri" pitchFamily="34" charset="0"/>
              </a:rPr>
              <a:t>King et al (2007): optimal greedy algorithm. </a:t>
            </a:r>
            <a:r>
              <a:rPr lang="en-US" sz="2000" dirty="0" err="1" smtClean="0">
                <a:latin typeface="Calibri" pitchFamily="34" charset="0"/>
              </a:rPr>
              <a:t>Stata</a:t>
            </a:r>
            <a:r>
              <a:rPr lang="en-US" sz="2000" dirty="0" smtClean="0">
                <a:latin typeface="Calibri" pitchFamily="34" charset="0"/>
              </a:rPr>
              <a:t> code  is online in “matching_algorithm.do” in the folder at: </a:t>
            </a:r>
            <a:r>
              <a:rPr lang="en-US" sz="2000" dirty="0" smtClean="0">
                <a:latin typeface="Calibri" pitchFamily="34" charset="0"/>
                <a:hlinkClick r:id="rId2"/>
              </a:rPr>
              <a:t>http://www.aeaweb.org/aej/app/data/2008-0182_data.zip</a:t>
            </a:r>
            <a:endParaRPr lang="en-US" sz="2000" dirty="0" smtClean="0">
              <a:latin typeface="Calibri" pitchFamily="34" charset="0"/>
            </a:endParaRPr>
          </a:p>
          <a:p>
            <a:r>
              <a:rPr lang="en-US" sz="2400" dirty="0" smtClean="0">
                <a:latin typeface="Calibri" pitchFamily="34" charset="0"/>
              </a:rPr>
              <a:t>One unit is assigned to treatment and one to control</a:t>
            </a:r>
            <a:endParaRPr lang="en-US" sz="2400" dirty="0">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smtClean="0"/>
              <a:t>Pairwise</a:t>
            </a:r>
            <a:r>
              <a:rPr lang="en-US" sz="3600" dirty="0" smtClean="0"/>
              <a:t> matching</a:t>
            </a:r>
            <a:endParaRPr lang="en-US" sz="3600" dirty="0"/>
          </a:p>
        </p:txBody>
      </p:sp>
      <p:sp>
        <p:nvSpPr>
          <p:cNvPr id="3" name="Content Placeholder 2"/>
          <p:cNvSpPr>
            <a:spLocks noGrp="1"/>
          </p:cNvSpPr>
          <p:nvPr>
            <p:ph sz="quarter" idx="1"/>
          </p:nvPr>
        </p:nvSpPr>
        <p:spPr/>
        <p:txBody>
          <a:bodyPr>
            <a:normAutofit/>
          </a:bodyPr>
          <a:lstStyle/>
          <a:p>
            <a:r>
              <a:rPr lang="en-US" sz="2400" dirty="0" smtClean="0">
                <a:latin typeface="Calibri" pitchFamily="34" charset="0"/>
              </a:rPr>
              <a:t>Improves balance</a:t>
            </a:r>
          </a:p>
          <a:p>
            <a:r>
              <a:rPr lang="en-US" sz="2400" dirty="0" smtClean="0">
                <a:latin typeface="Calibri" pitchFamily="34" charset="0"/>
              </a:rPr>
              <a:t>Can be done for many variables at once</a:t>
            </a:r>
          </a:p>
          <a:p>
            <a:r>
              <a:rPr lang="en-US" sz="2400" dirty="0" smtClean="0">
                <a:latin typeface="Calibri" pitchFamily="34" charset="0"/>
              </a:rPr>
              <a:t>Provides more options for managing attrition (see future slides)</a:t>
            </a:r>
          </a:p>
          <a:p>
            <a:r>
              <a:rPr lang="en-US" sz="2400" dirty="0" smtClean="0">
                <a:latin typeface="Calibri" pitchFamily="34" charset="0"/>
              </a:rPr>
              <a:t>Takes time (algorithm can take many days to run)—requires baseline data sometime in advance of randomization</a:t>
            </a:r>
          </a:p>
          <a:p>
            <a:r>
              <a:rPr lang="en-US" sz="2400" dirty="0" smtClean="0">
                <a:latin typeface="Calibri" pitchFamily="34" charset="0"/>
              </a:rPr>
              <a:t>Cannot be done in the field</a:t>
            </a:r>
          </a:p>
          <a:p>
            <a:r>
              <a:rPr lang="en-US" sz="2400" dirty="0" smtClean="0">
                <a:latin typeface="Calibri" pitchFamily="34" charset="0"/>
              </a:rPr>
              <a:t>Control for this at analysis by including all </a:t>
            </a:r>
            <a:r>
              <a:rPr lang="en-US" sz="2400" i="1" dirty="0" smtClean="0">
                <a:latin typeface="Calibri" pitchFamily="34" charset="0"/>
              </a:rPr>
              <a:t>n</a:t>
            </a:r>
            <a:r>
              <a:rPr lang="en-US" sz="2400" dirty="0" smtClean="0">
                <a:latin typeface="Calibri" pitchFamily="34" charset="0"/>
              </a:rPr>
              <a:t> pair dummies, P, as dummies in the analysis (otherwise over-estimate standard errors)</a:t>
            </a:r>
          </a:p>
          <a:p>
            <a:endParaRPr lang="en-US" sz="2400" dirty="0"/>
          </a:p>
        </p:txBody>
      </p:sp>
      <p:sp>
        <p:nvSpPr>
          <p:cNvPr id="4" name="TextBox 3"/>
          <p:cNvSpPr txBox="1"/>
          <p:nvPr/>
        </p:nvSpPr>
        <p:spPr>
          <a:xfrm>
            <a:off x="1524000" y="5862934"/>
            <a:ext cx="6324600" cy="461666"/>
          </a:xfrm>
          <a:prstGeom prst="rect">
            <a:avLst/>
          </a:prstGeom>
          <a:noFill/>
        </p:spPr>
        <p:txBody>
          <a:bodyPr wrap="square" rtlCol="0">
            <a:spAutoFit/>
          </a:bodyPr>
          <a:lstStyle/>
          <a:p>
            <a:r>
              <a:rPr lang="en-US" sz="2400" i="1" dirty="0" err="1" smtClean="0"/>
              <a:t>y</a:t>
            </a:r>
            <a:r>
              <a:rPr lang="en-US" sz="2400" i="1" baseline="-25000" dirty="0" err="1" smtClean="0"/>
              <a:t>ti</a:t>
            </a:r>
            <a:r>
              <a:rPr lang="en-US" sz="2400" i="1" dirty="0" smtClean="0"/>
              <a:t> = </a:t>
            </a:r>
            <a:r>
              <a:rPr lang="el-GR" sz="2400" i="1" dirty="0" smtClean="0">
                <a:latin typeface="Times New Roman"/>
                <a:cs typeface="Times New Roman"/>
              </a:rPr>
              <a:t>α</a:t>
            </a:r>
            <a:r>
              <a:rPr lang="en-US" sz="2400" i="1" dirty="0" smtClean="0">
                <a:latin typeface="Times New Roman"/>
                <a:cs typeface="Times New Roman"/>
              </a:rPr>
              <a:t> </a:t>
            </a:r>
            <a:r>
              <a:rPr lang="en-US" sz="2400" i="1" dirty="0" smtClean="0"/>
              <a:t>+ </a:t>
            </a:r>
            <a:r>
              <a:rPr lang="en-US" sz="2400" i="1" dirty="0" err="1" smtClean="0">
                <a:latin typeface="Symbol" pitchFamily="18" charset="2"/>
              </a:rPr>
              <a:t>b</a:t>
            </a:r>
            <a:r>
              <a:rPr lang="en-US" sz="2400" i="1" baseline="-25000" dirty="0" err="1" smtClean="0">
                <a:latin typeface="Calibri" pitchFamily="34" charset="0"/>
              </a:rPr>
              <a:t>T</a:t>
            </a:r>
            <a:r>
              <a:rPr lang="en-US" sz="2400" i="1" dirty="0" smtClean="0"/>
              <a:t> T</a:t>
            </a:r>
            <a:r>
              <a:rPr lang="en-US" sz="2400" i="1" baseline="-25000" dirty="0" smtClean="0"/>
              <a:t>i</a:t>
            </a:r>
            <a:r>
              <a:rPr lang="en-US" sz="2400" i="1" dirty="0" smtClean="0"/>
              <a:t> + </a:t>
            </a:r>
            <a:r>
              <a:rPr lang="en-US" sz="2400" i="1" dirty="0" smtClean="0">
                <a:latin typeface="Symbol" pitchFamily="18" charset="2"/>
              </a:rPr>
              <a:t>b</a:t>
            </a:r>
            <a:r>
              <a:rPr lang="en-US" sz="2400" i="1" baseline="-25000" dirty="0" smtClean="0">
                <a:latin typeface="Calibri" pitchFamily="34" charset="0"/>
              </a:rPr>
              <a:t>P1</a:t>
            </a:r>
            <a:r>
              <a:rPr lang="en-US" sz="2400" i="1" dirty="0" smtClean="0"/>
              <a:t>P</a:t>
            </a:r>
            <a:r>
              <a:rPr lang="en-US" sz="2400" i="1" baseline="-25000" dirty="0" smtClean="0"/>
              <a:t>1,i</a:t>
            </a:r>
            <a:r>
              <a:rPr lang="en-US" sz="2400" i="1" dirty="0" smtClean="0"/>
              <a:t> + … </a:t>
            </a:r>
            <a:r>
              <a:rPr lang="en-US" sz="2400" i="1" dirty="0" err="1" smtClean="0">
                <a:latin typeface="Symbol" pitchFamily="18" charset="2"/>
              </a:rPr>
              <a:t>b</a:t>
            </a:r>
            <a:r>
              <a:rPr lang="en-US" sz="2400" i="1" baseline="-25000" dirty="0" err="1" smtClean="0">
                <a:latin typeface="Calibri" pitchFamily="34" charset="0"/>
              </a:rPr>
              <a:t>Pn</a:t>
            </a:r>
            <a:r>
              <a:rPr lang="en-US" sz="2400" i="1" dirty="0" err="1" smtClean="0"/>
              <a:t>P</a:t>
            </a:r>
            <a:r>
              <a:rPr lang="en-US" sz="2400" i="1" baseline="-25000" dirty="0" err="1" smtClean="0"/>
              <a:t>n,i</a:t>
            </a:r>
            <a:r>
              <a:rPr lang="en-US" sz="2400" i="1" dirty="0" smtClean="0"/>
              <a:t> + </a:t>
            </a:r>
            <a:r>
              <a:rPr lang="en-US" sz="2400" i="1" dirty="0" err="1" smtClean="0">
                <a:latin typeface="Symbol" pitchFamily="18" charset="2"/>
              </a:rPr>
              <a:t>e</a:t>
            </a:r>
            <a:r>
              <a:rPr lang="en-US" sz="2400" i="1" baseline="-25000" dirty="0" err="1" smtClean="0">
                <a:latin typeface="Calibri" pitchFamily="34" charset="0"/>
              </a:rPr>
              <a:t>ti</a:t>
            </a:r>
            <a:endParaRPr lang="en-US" sz="2400" i="1" baseline="-25000" dirty="0">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Outline</a:t>
            </a:r>
            <a:endParaRPr lang="en-US" sz="3600" dirty="0"/>
          </a:p>
        </p:txBody>
      </p:sp>
      <p:sp>
        <p:nvSpPr>
          <p:cNvPr id="3" name="Content Placeholder 2"/>
          <p:cNvSpPr>
            <a:spLocks noGrp="1"/>
          </p:cNvSpPr>
          <p:nvPr>
            <p:ph sz="quarter" idx="1"/>
          </p:nvPr>
        </p:nvSpPr>
        <p:spPr/>
        <p:txBody>
          <a:bodyPr>
            <a:normAutofit/>
          </a:bodyPr>
          <a:lstStyle/>
          <a:p>
            <a:endParaRPr lang="en-US" sz="3200" dirty="0" smtClean="0"/>
          </a:p>
          <a:p>
            <a:r>
              <a:rPr lang="en-US" sz="3200" dirty="0" smtClean="0">
                <a:solidFill>
                  <a:srgbClr val="7F7F7F"/>
                </a:solidFill>
                <a:latin typeface="Calibri" charset="0"/>
              </a:rPr>
              <a:t>Randomized but not balanced?</a:t>
            </a:r>
          </a:p>
          <a:p>
            <a:r>
              <a:rPr lang="en-US" sz="3200" b="1" dirty="0" smtClean="0">
                <a:latin typeface="Calibri" charset="0"/>
              </a:rPr>
              <a:t>Attrition</a:t>
            </a:r>
          </a:p>
          <a:p>
            <a:r>
              <a:rPr lang="en-US" sz="3200" dirty="0" smtClean="0">
                <a:solidFill>
                  <a:srgbClr val="7F7F7F"/>
                </a:solidFill>
                <a:latin typeface="Calibri" charset="0"/>
              </a:rPr>
              <a:t>Spillovers</a:t>
            </a:r>
          </a:p>
          <a:p>
            <a:r>
              <a:rPr lang="en-US" sz="3200" dirty="0" smtClean="0">
                <a:solidFill>
                  <a:srgbClr val="7F7F7F"/>
                </a:solidFill>
                <a:latin typeface="Calibri" charset="0"/>
              </a:rPr>
              <a:t>Partial compliance and selection bias</a:t>
            </a:r>
          </a:p>
          <a:p>
            <a:r>
              <a:rPr lang="en-US" sz="3200" dirty="0" smtClean="0">
                <a:solidFill>
                  <a:srgbClr val="7F7F7F"/>
                </a:solidFill>
                <a:latin typeface="Calibri" charset="0"/>
              </a:rPr>
              <a:t>Protocol adherence</a:t>
            </a:r>
            <a:endParaRPr lang="en-US" sz="3200" dirty="0" smtClean="0"/>
          </a:p>
          <a:p>
            <a:pPr lvl="1"/>
            <a:endParaRPr lang="en-US" sz="2800" dirty="0"/>
          </a:p>
        </p:txBody>
      </p:sp>
    </p:spTree>
    <p:extLst>
      <p:ext uri="{BB962C8B-B14F-4D97-AF65-F5344CB8AC3E}">
        <p14:creationId xmlns:p14="http://schemas.microsoft.com/office/powerpoint/2010/main" val="4142745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Attrition</a:t>
            </a:r>
            <a:endParaRPr lang="en-US" dirty="0"/>
          </a:p>
        </p:txBody>
      </p:sp>
      <p:sp>
        <p:nvSpPr>
          <p:cNvPr id="3" name="Content Placeholder 2"/>
          <p:cNvSpPr>
            <a:spLocks noGrp="1"/>
          </p:cNvSpPr>
          <p:nvPr>
            <p:ph sz="quarter" idx="1"/>
          </p:nvPr>
        </p:nvSpPr>
        <p:spPr/>
        <p:txBody>
          <a:bodyPr/>
          <a:lstStyle/>
          <a:p>
            <a:r>
              <a:rPr lang="en-US" dirty="0" smtClean="0"/>
              <a:t>Turn to your neighbor and discuss a project in which there has been a follow-up exercise of some kind and you have had a large amount of attrition (people disappearing)</a:t>
            </a:r>
          </a:p>
          <a:p>
            <a:r>
              <a:rPr lang="en-US" dirty="0" smtClean="0"/>
              <a:t>What was the main cause of attrition?</a:t>
            </a:r>
          </a:p>
          <a:p>
            <a:r>
              <a:rPr lang="en-US" dirty="0" smtClean="0"/>
              <a:t>Why might attrition in the context of an </a:t>
            </a:r>
            <a:r>
              <a:rPr lang="en-US" dirty="0" err="1" smtClean="0"/>
              <a:t>RCT</a:t>
            </a:r>
            <a:r>
              <a:rPr lang="en-US" dirty="0" smtClean="0"/>
              <a:t> be a problem?</a:t>
            </a:r>
          </a:p>
          <a:p>
            <a:pPr marL="0" indent="0">
              <a:buNone/>
            </a:pPr>
            <a:endParaRPr lang="en-US" dirty="0" smtClean="0"/>
          </a:p>
          <a:p>
            <a:endParaRPr lang="en-US" dirty="0"/>
          </a:p>
        </p:txBody>
      </p:sp>
    </p:spTree>
    <p:extLst>
      <p:ext uri="{BB962C8B-B14F-4D97-AF65-F5344CB8AC3E}">
        <p14:creationId xmlns:p14="http://schemas.microsoft.com/office/powerpoint/2010/main" val="696535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Researcher at IFPRI in the markets, trade and institutions division</a:t>
            </a:r>
          </a:p>
          <a:p>
            <a:r>
              <a:rPr lang="en-US" dirty="0" smtClean="0"/>
              <a:t>Research work focused on looking at how to develop markets for rural households</a:t>
            </a:r>
          </a:p>
          <a:p>
            <a:pPr lvl="1"/>
            <a:r>
              <a:rPr lang="en-US" dirty="0" smtClean="0"/>
              <a:t>Financial markets (insurance)</a:t>
            </a:r>
          </a:p>
          <a:p>
            <a:pPr lvl="1"/>
            <a:r>
              <a:rPr lang="en-US" dirty="0" smtClean="0"/>
              <a:t>Output marketing institutions (contract farming, farmers groups)</a:t>
            </a:r>
          </a:p>
          <a:p>
            <a:r>
              <a:rPr lang="en-US" dirty="0" smtClean="0"/>
              <a:t>Requires randomization of choices that farmers face (markets) not programs that they are provided (such as social protection programs)</a:t>
            </a:r>
          </a:p>
          <a:p>
            <a:endParaRPr lang="en-US" dirty="0"/>
          </a:p>
        </p:txBody>
      </p:sp>
    </p:spTree>
    <p:extLst>
      <p:ext uri="{BB962C8B-B14F-4D97-AF65-F5344CB8AC3E}">
        <p14:creationId xmlns:p14="http://schemas.microsoft.com/office/powerpoint/2010/main" val="4176329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txBox="1">
            <a:spLocks noGrp="1"/>
          </p:cNvSpPr>
          <p:nvPr>
            <p:ph type="body" idx="4294967295"/>
          </p:nvPr>
        </p:nvSpPr>
        <p:spPr>
          <a:xfrm>
            <a:off x="468313" y="1773238"/>
            <a:ext cx="8229600" cy="4525962"/>
          </a:xfrm>
        </p:spPr>
        <p:txBody>
          <a:bodyPr>
            <a:normAutofit/>
          </a:bodyPr>
          <a:lstStyle/>
          <a:p>
            <a:pPr eaLnBrk="1"/>
            <a:r>
              <a:rPr sz="2400" dirty="0" smtClean="0">
                <a:latin typeface="Calibri" pitchFamily="34" charset="0"/>
                <a:ea typeface="Arial Unicode MS" pitchFamily="34" charset="-128"/>
                <a:cs typeface="Tahoma" pitchFamily="34" charset="0"/>
              </a:rPr>
              <a:t>Is it a problem if some of the people in the experiment vanish before you collect your data?</a:t>
            </a:r>
          </a:p>
          <a:p>
            <a:pPr lvl="1"/>
            <a:r>
              <a:rPr sz="2400" dirty="0" smtClean="0">
                <a:latin typeface="Calibri" pitchFamily="34" charset="0"/>
                <a:ea typeface="Arial Unicode MS" pitchFamily="34" charset="-128"/>
                <a:cs typeface="Tahoma" pitchFamily="34" charset="0"/>
              </a:rPr>
              <a:t>It is a problem if the type of people who disappear</a:t>
            </a:r>
            <a:r>
              <a:rPr lang="en-US" sz="2400" dirty="0" smtClean="0">
                <a:latin typeface="Calibri" pitchFamily="34" charset="0"/>
                <a:ea typeface="Arial Unicode MS" pitchFamily="34" charset="-128"/>
                <a:cs typeface="Tahoma" pitchFamily="34" charset="0"/>
              </a:rPr>
              <a:t> / appear</a:t>
            </a:r>
            <a:r>
              <a:rPr sz="2400" dirty="0" smtClean="0">
                <a:latin typeface="Calibri" pitchFamily="34" charset="0"/>
                <a:ea typeface="Arial Unicode MS" pitchFamily="34" charset="-128"/>
                <a:cs typeface="Tahoma" pitchFamily="34" charset="0"/>
              </a:rPr>
              <a:t> is correlated with the treatment</a:t>
            </a:r>
            <a:r>
              <a:rPr lang="en-US" sz="2400" dirty="0" smtClean="0">
                <a:latin typeface="Calibri" pitchFamily="34" charset="0"/>
                <a:ea typeface="Arial Unicode MS" pitchFamily="34" charset="-128"/>
                <a:cs typeface="Tahoma" pitchFamily="34" charset="0"/>
              </a:rPr>
              <a:t> (and you want to do more than measure the rate of disappearance / appearance)</a:t>
            </a:r>
          </a:p>
          <a:p>
            <a:pPr lvl="1"/>
            <a:endParaRPr sz="2100" dirty="0" smtClean="0">
              <a:latin typeface="Calibri" pitchFamily="34" charset="0"/>
              <a:ea typeface="Arial Unicode MS" pitchFamily="34" charset="-128"/>
              <a:cs typeface="Tahoma" pitchFamily="34" charset="0"/>
            </a:endParaRPr>
          </a:p>
        </p:txBody>
      </p:sp>
      <p:sp>
        <p:nvSpPr>
          <p:cNvPr id="24579" name="Title 2"/>
          <p:cNvSpPr txBox="1">
            <a:spLocks noGrp="1"/>
          </p:cNvSpPr>
          <p:nvPr>
            <p:ph type="title"/>
          </p:nvPr>
        </p:nvSpPr>
        <p:spPr>
          <a:xfrm>
            <a:off x="457200" y="274638"/>
            <a:ext cx="8229600" cy="1143000"/>
          </a:xfrm>
        </p:spPr>
        <p:txBody>
          <a:bodyPr anchor="ctr">
            <a:normAutofit/>
          </a:bodyPr>
          <a:lstStyle/>
          <a:p>
            <a:pPr marL="0" indent="0" eaLnBrk="1">
              <a:spcBef>
                <a:spcPct val="0"/>
              </a:spcBef>
              <a:buSzTx/>
              <a:buFontTx/>
              <a:buNone/>
            </a:pPr>
            <a:r>
              <a:rPr lang="en-US" sz="3600" dirty="0" smtClean="0"/>
              <a:t>Attrition: risks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Grp="1"/>
          </p:cNvSpPr>
          <p:nvPr>
            <p:ph type="body" idx="4294967295"/>
          </p:nvPr>
        </p:nvSpPr>
        <p:spPr>
          <a:xfrm>
            <a:off x="457200" y="1600200"/>
            <a:ext cx="8229600" cy="5029200"/>
          </a:xfrm>
        </p:spPr>
        <p:txBody>
          <a:bodyPr>
            <a:noAutofit/>
          </a:bodyPr>
          <a:lstStyle/>
          <a:p>
            <a:pPr eaLnBrk="1" hangingPunct="1">
              <a:lnSpc>
                <a:spcPct val="80000"/>
              </a:lnSpc>
              <a:buClr>
                <a:srgbClr val="E22B01"/>
              </a:buClr>
            </a:pPr>
            <a:r>
              <a:rPr sz="2800" dirty="0" smtClean="0">
                <a:latin typeface="Calibri" pitchFamily="34" charset="0"/>
                <a:ea typeface="Arial Unicode MS" pitchFamily="34" charset="-128"/>
                <a:cs typeface="Tahoma" pitchFamily="34" charset="0"/>
              </a:rPr>
              <a:t>The problem you want to address:</a:t>
            </a:r>
          </a:p>
          <a:p>
            <a:pPr lvl="1" eaLnBrk="1" hangingPunct="1">
              <a:lnSpc>
                <a:spcPct val="80000"/>
              </a:lnSpc>
              <a:buClr>
                <a:srgbClr val="E22B01"/>
              </a:buClr>
            </a:pPr>
            <a:r>
              <a:rPr lang="en-US" sz="2400" dirty="0" smtClean="0">
                <a:latin typeface="Calibri" pitchFamily="34" charset="0"/>
                <a:ea typeface="Arial Unicode MS" pitchFamily="34" charset="-128"/>
                <a:cs typeface="Tahoma" pitchFamily="34" charset="0"/>
              </a:rPr>
              <a:t>Lack of price information causes farmers to sell to traders at the </a:t>
            </a:r>
            <a:r>
              <a:rPr lang="en-US" sz="2400" dirty="0" err="1" smtClean="0">
                <a:latin typeface="Calibri" pitchFamily="34" charset="0"/>
                <a:ea typeface="Arial Unicode MS" pitchFamily="34" charset="-128"/>
                <a:cs typeface="Tahoma" pitchFamily="34" charset="0"/>
              </a:rPr>
              <a:t>farmgate</a:t>
            </a:r>
            <a:r>
              <a:rPr lang="en-US" sz="2400" dirty="0" smtClean="0">
                <a:latin typeface="Calibri" pitchFamily="34" charset="0"/>
                <a:ea typeface="Arial Unicode MS" pitchFamily="34" charset="-128"/>
                <a:cs typeface="Tahoma" pitchFamily="34" charset="0"/>
              </a:rPr>
              <a:t> rather than in the nearby market. </a:t>
            </a:r>
          </a:p>
          <a:p>
            <a:pPr marL="365760" lvl="1" indent="0" eaLnBrk="1" hangingPunct="1">
              <a:lnSpc>
                <a:spcPct val="80000"/>
              </a:lnSpc>
              <a:buClr>
                <a:srgbClr val="E22B01"/>
              </a:buClr>
              <a:buNone/>
            </a:pPr>
            <a:endParaRPr lang="en-US" sz="2400" dirty="0" smtClean="0">
              <a:latin typeface="Calibri" pitchFamily="34" charset="0"/>
              <a:ea typeface="Arial Unicode MS" pitchFamily="34" charset="-128"/>
              <a:cs typeface="Tahoma" pitchFamily="34" charset="0"/>
            </a:endParaRPr>
          </a:p>
          <a:p>
            <a:pPr>
              <a:lnSpc>
                <a:spcPct val="80000"/>
              </a:lnSpc>
              <a:buClr>
                <a:srgbClr val="E22B01"/>
              </a:buClr>
            </a:pPr>
            <a:r>
              <a:rPr sz="2800" dirty="0" smtClean="0">
                <a:latin typeface="Calibri" pitchFamily="34" charset="0"/>
                <a:ea typeface="Arial Unicode MS" pitchFamily="34" charset="-128"/>
                <a:cs typeface="Tahoma" pitchFamily="34" charset="0"/>
              </a:rPr>
              <a:t>You start a </a:t>
            </a:r>
            <a:r>
              <a:rPr lang="en-US" sz="2800" dirty="0" smtClean="0">
                <a:latin typeface="Calibri" pitchFamily="34" charset="0"/>
                <a:ea typeface="Arial Unicode MS" pitchFamily="34" charset="-128"/>
                <a:cs typeface="Tahoma" pitchFamily="34" charset="0"/>
              </a:rPr>
              <a:t>price information program </a:t>
            </a:r>
            <a:r>
              <a:rPr sz="2800" dirty="0" smtClean="0">
                <a:latin typeface="Calibri" pitchFamily="34" charset="0"/>
                <a:ea typeface="Arial Unicode MS" pitchFamily="34" charset="-128"/>
                <a:cs typeface="Tahoma" pitchFamily="34" charset="0"/>
              </a:rPr>
              <a:t>and </a:t>
            </a:r>
            <a:r>
              <a:rPr lang="en-US" sz="2800" dirty="0" smtClean="0">
                <a:latin typeface="Calibri" pitchFamily="34" charset="0"/>
                <a:ea typeface="Arial Unicode MS" pitchFamily="34" charset="-128"/>
                <a:cs typeface="Tahoma" pitchFamily="34" charset="0"/>
              </a:rPr>
              <a:t>randomize markets and their surrounding villages to treatment and control. You expect the following effects: </a:t>
            </a:r>
            <a:endParaRPr sz="2800" dirty="0" smtClean="0">
              <a:latin typeface="Calibri" pitchFamily="34" charset="0"/>
              <a:ea typeface="Arial Unicode MS" pitchFamily="34" charset="-128"/>
              <a:cs typeface="Tahoma" pitchFamily="34" charset="0"/>
            </a:endParaRPr>
          </a:p>
          <a:p>
            <a:pPr lvl="1">
              <a:lnSpc>
                <a:spcPct val="80000"/>
              </a:lnSpc>
              <a:buClr>
                <a:srgbClr val="E22B01"/>
              </a:buClr>
            </a:pPr>
            <a:r>
              <a:rPr lang="en-US" sz="2400" dirty="0" smtClean="0">
                <a:latin typeface="Calibri" pitchFamily="34" charset="0"/>
                <a:ea typeface="Arial Unicode MS" pitchFamily="34" charset="-128"/>
                <a:cs typeface="Tahoma" pitchFamily="34" charset="0"/>
              </a:rPr>
              <a:t>Increased quantities sold: farmers sell more when they can bargain for a higher price (Key, </a:t>
            </a:r>
            <a:r>
              <a:rPr lang="en-US" sz="2400" dirty="0" err="1" smtClean="0">
                <a:latin typeface="Calibri" pitchFamily="34" charset="0"/>
                <a:ea typeface="Arial Unicode MS" pitchFamily="34" charset="-128"/>
                <a:cs typeface="Tahoma" pitchFamily="34" charset="0"/>
              </a:rPr>
              <a:t>Sadoulet</a:t>
            </a:r>
            <a:r>
              <a:rPr lang="en-US" sz="2400" dirty="0" smtClean="0">
                <a:latin typeface="Calibri" pitchFamily="34" charset="0"/>
                <a:ea typeface="Arial Unicode MS" pitchFamily="34" charset="-128"/>
                <a:cs typeface="Tahoma" pitchFamily="34" charset="0"/>
              </a:rPr>
              <a:t> and de Janvry)</a:t>
            </a:r>
          </a:p>
          <a:p>
            <a:pPr lvl="1">
              <a:lnSpc>
                <a:spcPct val="80000"/>
              </a:lnSpc>
              <a:buClr>
                <a:srgbClr val="E22B01"/>
              </a:buClr>
            </a:pPr>
            <a:r>
              <a:rPr lang="en-US" sz="2400" dirty="0" smtClean="0">
                <a:latin typeface="Calibri" pitchFamily="34" charset="0"/>
                <a:ea typeface="Arial Unicode MS" pitchFamily="34" charset="-128"/>
                <a:cs typeface="Tahoma" pitchFamily="34" charset="0"/>
              </a:rPr>
              <a:t>Increased sales at the market: particularly, farmers with smaller amounts of crop to sell </a:t>
            </a:r>
            <a:r>
              <a:rPr sz="2400" dirty="0" smtClean="0">
                <a:latin typeface="Calibri" pitchFamily="34" charset="0"/>
                <a:ea typeface="Arial Unicode MS" pitchFamily="34" charset="-128"/>
                <a:cs typeface="Tahoma" pitchFamily="34" charset="0"/>
              </a:rPr>
              <a:t>start going to </a:t>
            </a:r>
            <a:r>
              <a:rPr lang="en-US" sz="2400" dirty="0" smtClean="0">
                <a:latin typeface="Calibri" pitchFamily="34" charset="0"/>
                <a:ea typeface="Arial Unicode MS" pitchFamily="34" charset="-128"/>
                <a:cs typeface="Tahoma" pitchFamily="34" charset="0"/>
              </a:rPr>
              <a:t>the market </a:t>
            </a:r>
            <a:r>
              <a:rPr sz="2400" dirty="0" smtClean="0">
                <a:latin typeface="Calibri" pitchFamily="34" charset="0"/>
                <a:ea typeface="Arial Unicode MS" pitchFamily="34" charset="-128"/>
                <a:cs typeface="Tahoma" pitchFamily="34" charset="0"/>
              </a:rPr>
              <a:t>more </a:t>
            </a:r>
            <a:r>
              <a:rPr lang="en-US" sz="2400" dirty="0" smtClean="0">
                <a:latin typeface="Calibri" pitchFamily="34" charset="0"/>
                <a:ea typeface="Arial Unicode MS" pitchFamily="34" charset="-128"/>
                <a:cs typeface="Tahoma" pitchFamily="34" charset="0"/>
              </a:rPr>
              <a:t>when</a:t>
            </a:r>
            <a:r>
              <a:rPr sz="2400" dirty="0" smtClean="0">
                <a:latin typeface="Calibri" pitchFamily="34" charset="0"/>
                <a:ea typeface="Arial Unicode MS" pitchFamily="34" charset="-128"/>
                <a:cs typeface="Tahoma" pitchFamily="34" charset="0"/>
              </a:rPr>
              <a:t> they </a:t>
            </a:r>
            <a:r>
              <a:rPr lang="en-US" sz="2400" dirty="0" smtClean="0">
                <a:latin typeface="Calibri" pitchFamily="34" charset="0"/>
                <a:ea typeface="Arial Unicode MS" pitchFamily="34" charset="-128"/>
                <a:cs typeface="Tahoma" pitchFamily="34" charset="0"/>
              </a:rPr>
              <a:t>know the price is higher (Key, Sadoulet and de Janvry, Hill and Fafchamps)</a:t>
            </a:r>
          </a:p>
        </p:txBody>
      </p:sp>
      <p:sp>
        <p:nvSpPr>
          <p:cNvPr id="25603" name="Rectangle 2"/>
          <p:cNvSpPr txBox="1">
            <a:spLocks noGrp="1"/>
          </p:cNvSpPr>
          <p:nvPr>
            <p:ph type="title"/>
          </p:nvPr>
        </p:nvSpPr>
        <p:spPr>
          <a:xfrm>
            <a:off x="457200" y="274638"/>
            <a:ext cx="8229600" cy="1143000"/>
          </a:xfrm>
        </p:spPr>
        <p:txBody>
          <a:bodyPr anchor="ctr">
            <a:normAutofit/>
          </a:bodyPr>
          <a:lstStyle/>
          <a:p>
            <a:pPr marL="0" indent="0">
              <a:spcBef>
                <a:spcPct val="0"/>
              </a:spcBef>
              <a:buSzTx/>
              <a:buNone/>
            </a:pPr>
            <a:r>
              <a:rPr lang="en-US" sz="3600" dirty="0" smtClean="0"/>
              <a:t>Attrition bias: an example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Grp="1"/>
          </p:cNvSpPr>
          <p:nvPr>
            <p:ph type="body" idx="4294967295"/>
          </p:nvPr>
        </p:nvSpPr>
        <p:spPr>
          <a:xfrm>
            <a:off x="457200" y="1600200"/>
            <a:ext cx="8229600" cy="5029200"/>
          </a:xfrm>
        </p:spPr>
        <p:txBody>
          <a:bodyPr>
            <a:normAutofit/>
          </a:bodyPr>
          <a:lstStyle/>
          <a:p>
            <a:pPr eaLnBrk="1" hangingPunct="1">
              <a:lnSpc>
                <a:spcPct val="80000"/>
              </a:lnSpc>
              <a:buClr>
                <a:srgbClr val="E22B01"/>
              </a:buClr>
            </a:pPr>
            <a:r>
              <a:rPr lang="en-US" sz="2800" dirty="0" smtClean="0">
                <a:latin typeface="Calibri" pitchFamily="34" charset="0"/>
                <a:ea typeface="Arial Unicode MS" pitchFamily="34" charset="-128"/>
                <a:cs typeface="Tahoma" pitchFamily="34" charset="0"/>
              </a:rPr>
              <a:t>You</a:t>
            </a:r>
            <a:r>
              <a:rPr sz="2800" dirty="0" smtClean="0">
                <a:latin typeface="Calibri" pitchFamily="34" charset="0"/>
                <a:ea typeface="Arial Unicode MS" pitchFamily="34" charset="-128"/>
                <a:cs typeface="Tahoma" pitchFamily="34" charset="0"/>
              </a:rPr>
              <a:t> go to the </a:t>
            </a:r>
            <a:r>
              <a:rPr lang="en-US" sz="2800" dirty="0" smtClean="0">
                <a:latin typeface="Calibri" pitchFamily="34" charset="0"/>
                <a:ea typeface="Arial Unicode MS" pitchFamily="34" charset="-128"/>
                <a:cs typeface="Tahoma" pitchFamily="34" charset="0"/>
              </a:rPr>
              <a:t>markets</a:t>
            </a:r>
            <a:r>
              <a:rPr sz="2800" dirty="0" smtClean="0">
                <a:latin typeface="Calibri" pitchFamily="34" charset="0"/>
                <a:ea typeface="Arial Unicode MS" pitchFamily="34" charset="-128"/>
                <a:cs typeface="Tahoma" pitchFamily="34" charset="0"/>
              </a:rPr>
              <a:t> </a:t>
            </a:r>
            <a:r>
              <a:rPr lang="en-US" sz="2800" dirty="0" smtClean="0">
                <a:latin typeface="Calibri" pitchFamily="34" charset="0"/>
                <a:ea typeface="Arial Unicode MS" pitchFamily="34" charset="-128"/>
                <a:cs typeface="Tahoma" pitchFamily="34" charset="0"/>
              </a:rPr>
              <a:t>(treatment and control) </a:t>
            </a:r>
            <a:r>
              <a:rPr sz="2800" dirty="0" smtClean="0">
                <a:latin typeface="Calibri" pitchFamily="34" charset="0"/>
                <a:ea typeface="Arial Unicode MS" pitchFamily="34" charset="-128"/>
                <a:cs typeface="Tahoma" pitchFamily="34" charset="0"/>
              </a:rPr>
              <a:t>and </a:t>
            </a:r>
            <a:r>
              <a:rPr lang="en-US" sz="2800" dirty="0" smtClean="0">
                <a:latin typeface="Calibri" pitchFamily="34" charset="0"/>
                <a:ea typeface="Arial Unicode MS" pitchFamily="34" charset="-128"/>
                <a:cs typeface="Tahoma" pitchFamily="34" charset="0"/>
              </a:rPr>
              <a:t>record all farmer sales in a given month</a:t>
            </a:r>
          </a:p>
          <a:p>
            <a:pPr marL="0" indent="0" eaLnBrk="1" hangingPunct="1">
              <a:lnSpc>
                <a:spcPct val="80000"/>
              </a:lnSpc>
              <a:buClr>
                <a:srgbClr val="E22B01"/>
              </a:buClr>
              <a:buNone/>
            </a:pPr>
            <a:endParaRPr sz="2800" dirty="0" smtClean="0">
              <a:latin typeface="Calibri" pitchFamily="34" charset="0"/>
              <a:ea typeface="Arial Unicode MS" pitchFamily="34" charset="-128"/>
              <a:cs typeface="Tahoma" pitchFamily="34" charset="0"/>
            </a:endParaRPr>
          </a:p>
          <a:p>
            <a:pPr eaLnBrk="1" hangingPunct="1">
              <a:lnSpc>
                <a:spcPct val="80000"/>
              </a:lnSpc>
              <a:buClr>
                <a:srgbClr val="E22B01"/>
              </a:buClr>
            </a:pPr>
            <a:r>
              <a:rPr sz="2800" dirty="0" smtClean="0">
                <a:latin typeface="Calibri" pitchFamily="34" charset="0"/>
                <a:ea typeface="Arial Unicode MS" pitchFamily="34" charset="-128"/>
                <a:cs typeface="Tahoma" pitchFamily="34" charset="0"/>
              </a:rPr>
              <a:t>Will the treatment-control difference </a:t>
            </a:r>
            <a:r>
              <a:rPr lang="en-US" sz="2800" dirty="0" smtClean="0">
                <a:latin typeface="Calibri" pitchFamily="34" charset="0"/>
                <a:ea typeface="Arial Unicode MS" pitchFamily="34" charset="-128"/>
                <a:cs typeface="Tahoma" pitchFamily="34" charset="0"/>
              </a:rPr>
              <a:t>be accurately estimated for both outcomes</a:t>
            </a:r>
            <a:r>
              <a:rPr sz="2800" dirty="0" smtClean="0">
                <a:latin typeface="Calibri" pitchFamily="34" charset="0"/>
                <a:ea typeface="Arial Unicode MS" pitchFamily="34" charset="-128"/>
                <a:cs typeface="Tahoma" pitchFamily="34" charset="0"/>
              </a:rPr>
              <a:t>?</a:t>
            </a:r>
          </a:p>
        </p:txBody>
      </p:sp>
      <p:sp>
        <p:nvSpPr>
          <p:cNvPr id="25603" name="Rectangle 2"/>
          <p:cNvSpPr txBox="1">
            <a:spLocks noGrp="1"/>
          </p:cNvSpPr>
          <p:nvPr>
            <p:ph type="title"/>
          </p:nvPr>
        </p:nvSpPr>
        <p:spPr>
          <a:xfrm>
            <a:off x="457200" y="274638"/>
            <a:ext cx="8229600" cy="1143000"/>
          </a:xfrm>
        </p:spPr>
        <p:txBody>
          <a:bodyPr anchor="ctr">
            <a:normAutofit/>
          </a:bodyPr>
          <a:lstStyle/>
          <a:p>
            <a:pPr marL="0" indent="0">
              <a:spcBef>
                <a:spcPct val="0"/>
              </a:spcBef>
              <a:buSzTx/>
              <a:buNone/>
            </a:pPr>
            <a:r>
              <a:rPr lang="en-US" sz="3600" dirty="0" smtClean="0"/>
              <a:t>Attrition bias: an example</a:t>
            </a:r>
          </a:p>
        </p:txBody>
      </p:sp>
    </p:spTree>
    <p:extLst>
      <p:ext uri="{BB962C8B-B14F-4D97-AF65-F5344CB8AC3E}">
        <p14:creationId xmlns:p14="http://schemas.microsoft.com/office/powerpoint/2010/main" val="18094885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6" name="Object 2"/>
          <p:cNvGraphicFramePr>
            <a:graphicFrameLocks noChangeAspect="1"/>
          </p:cNvGraphicFramePr>
          <p:nvPr/>
        </p:nvGraphicFramePr>
        <p:xfrm>
          <a:off x="539750" y="1844675"/>
          <a:ext cx="7743825" cy="4392613"/>
        </p:xfrm>
        <a:graphic>
          <a:graphicData uri="http://schemas.openxmlformats.org/presentationml/2006/ole">
            <mc:AlternateContent xmlns:mc="http://schemas.openxmlformats.org/markup-compatibility/2006">
              <mc:Choice xmlns:v="urn:schemas-microsoft-com:vml" Requires="v">
                <p:oleObj spid="_x0000_s1045" r:id="rId4" imgW="3476625" imgH="1971675" progId="Excel.Sheet.8">
                  <p:embed/>
                </p:oleObj>
              </mc:Choice>
              <mc:Fallback>
                <p:oleObj r:id="rId4" imgW="3476625" imgH="19716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1844675"/>
                        <a:ext cx="7743825" cy="4392613"/>
                      </a:xfrm>
                      <a:prstGeom prst="rect">
                        <a:avLst/>
                      </a:prstGeom>
                      <a:solidFill>
                        <a:schemeClr val="bg1"/>
                      </a:solidFill>
                    </p:spPr>
                  </p:pic>
                </p:oleObj>
              </mc:Fallback>
            </mc:AlternateContent>
          </a:graphicData>
        </a:graphic>
      </p:graphicFrame>
      <p:sp>
        <p:nvSpPr>
          <p:cNvPr id="3" name="Title 2"/>
          <p:cNvSpPr>
            <a:spLocks noGrp="1"/>
          </p:cNvSpPr>
          <p:nvPr>
            <p:ph type="title"/>
          </p:nvPr>
        </p:nvSpPr>
        <p:spPr/>
        <p:txBody>
          <a:bodyPr>
            <a:normAutofit/>
          </a:bodyPr>
          <a:lstStyle/>
          <a:p>
            <a:r>
              <a:rPr lang="en-US" sz="3200" dirty="0" smtClean="0">
                <a:solidFill>
                  <a:schemeClr val="tx1"/>
                </a:solidFill>
                <a:latin typeface="Calibri" pitchFamily="18"/>
                <a:ea typeface="Arial Unicode MS" pitchFamily="2"/>
                <a:cs typeface="Times New Roman" pitchFamily="18"/>
              </a:rPr>
              <a:t>Actual difference in quantity sold</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Object 2"/>
          <p:cNvGraphicFramePr>
            <a:graphicFrameLocks noChangeAspect="1"/>
          </p:cNvGraphicFramePr>
          <p:nvPr/>
        </p:nvGraphicFramePr>
        <p:xfrm>
          <a:off x="539750" y="1844675"/>
          <a:ext cx="7743825" cy="4392613"/>
        </p:xfrm>
        <a:graphic>
          <a:graphicData uri="http://schemas.openxmlformats.org/presentationml/2006/ole">
            <mc:AlternateContent xmlns:mc="http://schemas.openxmlformats.org/markup-compatibility/2006">
              <mc:Choice xmlns:v="urn:schemas-microsoft-com:vml" Requires="v">
                <p:oleObj spid="_x0000_s2069" r:id="rId4" imgW="3476625" imgH="1971675" progId="Excel.Sheet.8">
                  <p:embed/>
                </p:oleObj>
              </mc:Choice>
              <mc:Fallback>
                <p:oleObj r:id="rId4" imgW="3476625" imgH="1971675"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1844675"/>
                        <a:ext cx="7743825" cy="4392613"/>
                      </a:xfrm>
                      <a:prstGeom prst="rect">
                        <a:avLst/>
                      </a:prstGeom>
                      <a:solidFill>
                        <a:schemeClr val="bg1"/>
                      </a:solidFill>
                    </p:spPr>
                  </p:pic>
                </p:oleObj>
              </mc:Fallback>
            </mc:AlternateContent>
          </a:graphicData>
        </a:graphic>
      </p:graphicFrame>
      <p:sp>
        <p:nvSpPr>
          <p:cNvPr id="3" name="Title 2"/>
          <p:cNvSpPr>
            <a:spLocks noGrp="1"/>
          </p:cNvSpPr>
          <p:nvPr>
            <p:ph type="title"/>
          </p:nvPr>
        </p:nvSpPr>
        <p:spPr/>
        <p:txBody>
          <a:bodyPr>
            <a:normAutofit/>
          </a:bodyPr>
          <a:lstStyle/>
          <a:p>
            <a:r>
              <a:rPr lang="en-US" sz="3200" dirty="0" smtClean="0">
                <a:solidFill>
                  <a:schemeClr val="tx1"/>
                </a:solidFill>
                <a:latin typeface="Calibri" pitchFamily="18"/>
                <a:ea typeface="Arial Unicode MS" pitchFamily="2"/>
                <a:cs typeface="Times New Roman" pitchFamily="18"/>
              </a:rPr>
              <a:t>Actual difference in quantity sold</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698" name="Object 2"/>
          <p:cNvGraphicFramePr>
            <a:graphicFrameLocks noChangeAspect="1"/>
          </p:cNvGraphicFramePr>
          <p:nvPr/>
        </p:nvGraphicFramePr>
        <p:xfrm>
          <a:off x="250825" y="2133600"/>
          <a:ext cx="8105775" cy="4183063"/>
        </p:xfrm>
        <a:graphic>
          <a:graphicData uri="http://schemas.openxmlformats.org/presentationml/2006/ole">
            <mc:AlternateContent xmlns:mc="http://schemas.openxmlformats.org/markup-compatibility/2006">
              <mc:Choice xmlns:v="urn:schemas-microsoft-com:vml" Requires="v">
                <p:oleObj spid="_x0000_s3093" r:id="rId4" imgW="3476625" imgH="1809750" progId="Excel.Sheet.8">
                  <p:embed/>
                </p:oleObj>
              </mc:Choice>
              <mc:Fallback>
                <p:oleObj r:id="rId4" imgW="3476625" imgH="180975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2133600"/>
                        <a:ext cx="8105775" cy="4183063"/>
                      </a:xfrm>
                      <a:prstGeom prst="rect">
                        <a:avLst/>
                      </a:prstGeom>
                      <a:solidFill>
                        <a:schemeClr val="bg1"/>
                      </a:solidFill>
                    </p:spPr>
                  </p:pic>
                </p:oleObj>
              </mc:Fallback>
            </mc:AlternateContent>
          </a:graphicData>
        </a:graphic>
      </p:graphicFrame>
      <p:sp>
        <p:nvSpPr>
          <p:cNvPr id="3" name="Text Box 3"/>
          <p:cNvSpPr txBox="1"/>
          <p:nvPr/>
        </p:nvSpPr>
        <p:spPr>
          <a:xfrm>
            <a:off x="533400" y="533400"/>
            <a:ext cx="8305800" cy="1337930"/>
          </a:xfrm>
          <a:prstGeom prst="rect">
            <a:avLst/>
          </a:prstGeom>
          <a:noFill/>
          <a:ln>
            <a:noFill/>
          </a:ln>
        </p:spPr>
        <p:txBody>
          <a:bodyPr wrap="square" compatLnSpc="0">
            <a:spAutoFit/>
          </a:bodyPr>
          <a:lstStyle/>
          <a:p>
            <a:pPr fontAlgn="auto">
              <a:spcBef>
                <a:spcPts val="1899"/>
              </a:spcBef>
              <a:spcAft>
                <a:spcPts val="0"/>
              </a:spcAft>
              <a:defRPr/>
            </a:pPr>
            <a:r>
              <a:rPr lang="en-US" sz="3200" dirty="0" smtClean="0">
                <a:latin typeface="Calibri" pitchFamily="18"/>
                <a:ea typeface="Arial Unicode MS" pitchFamily="2"/>
                <a:cs typeface="Times New Roman" pitchFamily="18"/>
              </a:rPr>
              <a:t>Difference measured at the market</a:t>
            </a:r>
          </a:p>
          <a:p>
            <a:pPr fontAlgn="auto">
              <a:spcBef>
                <a:spcPts val="1899"/>
              </a:spcBef>
              <a:spcAft>
                <a:spcPts val="0"/>
              </a:spcAft>
              <a:defRPr/>
            </a:pPr>
            <a:endParaRPr lang="en-US" sz="3200" dirty="0">
              <a:latin typeface="Calibri" pitchFamily="18"/>
              <a:ea typeface="Arial Unicode MS" pitchFamily="2"/>
              <a:cs typeface="Times New Roman" pitchFamily="18"/>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22" name="Object 2"/>
          <p:cNvGraphicFramePr>
            <a:graphicFrameLocks noChangeAspect="1"/>
          </p:cNvGraphicFramePr>
          <p:nvPr/>
        </p:nvGraphicFramePr>
        <p:xfrm>
          <a:off x="250825" y="2133600"/>
          <a:ext cx="8105775" cy="4183063"/>
        </p:xfrm>
        <a:graphic>
          <a:graphicData uri="http://schemas.openxmlformats.org/presentationml/2006/ole">
            <mc:AlternateContent xmlns:mc="http://schemas.openxmlformats.org/markup-compatibility/2006">
              <mc:Choice xmlns:v="urn:schemas-microsoft-com:vml" Requires="v">
                <p:oleObj spid="_x0000_s4117" r:id="rId4" imgW="3476625" imgH="1809750" progId="Excel.Sheet.8">
                  <p:embed/>
                </p:oleObj>
              </mc:Choice>
              <mc:Fallback>
                <p:oleObj r:id="rId4" imgW="3476625" imgH="1809750"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2133600"/>
                        <a:ext cx="8105775" cy="4183063"/>
                      </a:xfrm>
                      <a:prstGeom prst="rect">
                        <a:avLst/>
                      </a:prstGeom>
                      <a:solidFill>
                        <a:schemeClr val="bg1"/>
                      </a:solidFill>
                    </p:spPr>
                  </p:pic>
                </p:oleObj>
              </mc:Fallback>
            </mc:AlternateContent>
          </a:graphicData>
        </a:graphic>
      </p:graphicFrame>
      <p:sp>
        <p:nvSpPr>
          <p:cNvPr id="3" name="Text Box 3"/>
          <p:cNvSpPr txBox="1"/>
          <p:nvPr/>
        </p:nvSpPr>
        <p:spPr>
          <a:xfrm>
            <a:off x="533400" y="533400"/>
            <a:ext cx="8305800" cy="593304"/>
          </a:xfrm>
          <a:prstGeom prst="rect">
            <a:avLst/>
          </a:prstGeom>
          <a:noFill/>
          <a:ln>
            <a:noFill/>
          </a:ln>
        </p:spPr>
        <p:txBody>
          <a:bodyPr compatLnSpc="0">
            <a:spAutoFit/>
          </a:bodyPr>
          <a:lstStyle/>
          <a:p>
            <a:pPr fontAlgn="auto">
              <a:spcBef>
                <a:spcPts val="1899"/>
              </a:spcBef>
              <a:spcAft>
                <a:spcPts val="0"/>
              </a:spcAft>
              <a:defRPr/>
            </a:pPr>
            <a:r>
              <a:rPr lang="en-US" sz="3200" dirty="0" smtClean="0">
                <a:latin typeface="Calibri" pitchFamily="18"/>
                <a:ea typeface="Arial Unicode MS" pitchFamily="2"/>
                <a:cs typeface="Times New Roman" pitchFamily="18"/>
              </a:rPr>
              <a:t>Difference measured at the market</a:t>
            </a:r>
            <a:endParaRPr lang="en-US" sz="3200" dirty="0">
              <a:latin typeface="Calibri" pitchFamily="18"/>
              <a:ea typeface="Arial Unicode MS" pitchFamily="2"/>
              <a:cs typeface="Times New Roman" pitchFamily="18"/>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txBox="1">
            <a:spLocks noGrp="1"/>
          </p:cNvSpPr>
          <p:nvPr>
            <p:ph type="title"/>
          </p:nvPr>
        </p:nvSpPr>
        <p:spPr>
          <a:xfrm>
            <a:off x="457200" y="274638"/>
            <a:ext cx="8229600" cy="1143000"/>
          </a:xfrm>
        </p:spPr>
        <p:txBody>
          <a:bodyPr anchor="ctr">
            <a:normAutofit/>
          </a:bodyPr>
          <a:lstStyle/>
          <a:p>
            <a:pPr marL="0" indent="0" eaLnBrk="1" hangingPunct="1">
              <a:spcBef>
                <a:spcPct val="0"/>
              </a:spcBef>
              <a:buSzTx/>
              <a:buFontTx/>
              <a:buNone/>
            </a:pPr>
            <a:r>
              <a:rPr sz="3600" dirty="0" smtClean="0">
                <a:ea typeface="Arial Unicode MS" pitchFamily="34" charset="-128"/>
                <a:cs typeface="Tahoma" pitchFamily="34" charset="0"/>
              </a:rPr>
              <a:t>Attrition</a:t>
            </a:r>
            <a:r>
              <a:rPr lang="en-US" sz="3600" dirty="0" smtClean="0">
                <a:ea typeface="Arial Unicode MS" pitchFamily="34" charset="-128"/>
                <a:cs typeface="Tahoma" pitchFamily="34" charset="0"/>
              </a:rPr>
              <a:t>: solutions</a:t>
            </a:r>
            <a:endParaRPr sz="3600" dirty="0" smtClean="0">
              <a:ea typeface="Arial Unicode MS" pitchFamily="34" charset="-128"/>
              <a:cs typeface="Tahoma" pitchFamily="34" charset="0"/>
            </a:endParaRPr>
          </a:p>
        </p:txBody>
      </p:sp>
      <p:sp>
        <p:nvSpPr>
          <p:cNvPr id="3" name="Rectangle 3"/>
          <p:cNvSpPr txBox="1">
            <a:spLocks noGrp="1"/>
          </p:cNvSpPr>
          <p:nvPr>
            <p:ph type="body" idx="4294967295"/>
          </p:nvPr>
        </p:nvSpPr>
        <p:spPr>
          <a:xfrm>
            <a:off x="612648" y="1722120"/>
            <a:ext cx="8153400" cy="4526280"/>
          </a:xfrm>
        </p:spPr>
        <p:txBody>
          <a:bodyPr>
            <a:normAutofit/>
          </a:bodyPr>
          <a:lstStyle/>
          <a:p>
            <a:pPr marL="0" indent="0" eaLnBrk="1" hangingPunct="1">
              <a:buClr>
                <a:srgbClr val="E22B01"/>
              </a:buClr>
              <a:buNone/>
              <a:defRPr/>
            </a:pPr>
            <a:r>
              <a:rPr lang="en-US" sz="2800" dirty="0" smtClean="0">
                <a:latin typeface="Calibri" pitchFamily="34" charset="0"/>
                <a:ea typeface="Arial Unicode MS" pitchFamily="34" charset="-128"/>
                <a:cs typeface="Tahoma" pitchFamily="34" charset="0"/>
              </a:rPr>
              <a:t>Avoiding attrition: </a:t>
            </a:r>
          </a:p>
          <a:p>
            <a:pPr eaLnBrk="1" hangingPunct="1">
              <a:buClr>
                <a:srgbClr val="E22B01"/>
              </a:buClr>
              <a:defRPr/>
            </a:pPr>
            <a:r>
              <a:rPr lang="en-US" sz="2800" dirty="0" smtClean="0">
                <a:latin typeface="Calibri" pitchFamily="34" charset="0"/>
                <a:ea typeface="Arial Unicode MS" pitchFamily="34" charset="-128"/>
                <a:cs typeface="Tahoma" pitchFamily="34" charset="0"/>
              </a:rPr>
              <a:t>Don’t rely on measures taken at a place where you think you will see attrition, measure where you think attrition will be the lowest:</a:t>
            </a:r>
          </a:p>
          <a:p>
            <a:pPr lvl="1">
              <a:buClr>
                <a:srgbClr val="E22B01"/>
              </a:buClr>
              <a:defRPr/>
            </a:pPr>
            <a:r>
              <a:rPr lang="en-US" sz="2500" dirty="0" smtClean="0">
                <a:latin typeface="Calibri" pitchFamily="34" charset="0"/>
                <a:ea typeface="Arial Unicode MS" pitchFamily="34" charset="-128"/>
                <a:cs typeface="Tahoma" pitchFamily="34" charset="0"/>
              </a:rPr>
              <a:t>E.g. survey farmers at home rather than at the market when you think the intervention will have an impact on where farmers sell. </a:t>
            </a:r>
          </a:p>
          <a:p>
            <a:pPr eaLnBrk="1" hangingPunct="1">
              <a:buClr>
                <a:srgbClr val="E22B01"/>
              </a:buClr>
              <a:defRPr/>
            </a:pPr>
            <a:r>
              <a:rPr sz="2800" dirty="0" smtClean="0">
                <a:latin typeface="Calibri" pitchFamily="34" charset="0"/>
                <a:ea typeface="Arial Unicode MS" pitchFamily="34" charset="-128"/>
                <a:cs typeface="Tahoma" pitchFamily="34" charset="0"/>
              </a:rPr>
              <a:t>Devote resources to tracking participants</a:t>
            </a:r>
          </a:p>
          <a:p>
            <a:pPr marL="0" indent="0" eaLnBrk="1" hangingPunct="1">
              <a:buFont typeface="Arial" pitchFamily="34" charset="0"/>
              <a:buNone/>
              <a:defRPr/>
            </a:pPr>
            <a:endParaRPr sz="2800" dirty="0" smtClean="0">
              <a:latin typeface="Calibri" pitchFamily="34" charset="0"/>
              <a:ea typeface="Arial Unicode MS" pitchFamily="34" charset="-128"/>
              <a:cs typeface="Tahoma"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txBox="1">
            <a:spLocks noGrp="1"/>
          </p:cNvSpPr>
          <p:nvPr>
            <p:ph type="title"/>
          </p:nvPr>
        </p:nvSpPr>
        <p:spPr>
          <a:xfrm>
            <a:off x="457200" y="274638"/>
            <a:ext cx="8229600" cy="1143000"/>
          </a:xfrm>
        </p:spPr>
        <p:txBody>
          <a:bodyPr anchor="ctr">
            <a:normAutofit/>
          </a:bodyPr>
          <a:lstStyle/>
          <a:p>
            <a:pPr marL="0" indent="0" eaLnBrk="1" hangingPunct="1">
              <a:spcBef>
                <a:spcPct val="0"/>
              </a:spcBef>
              <a:buSzTx/>
              <a:buFontTx/>
              <a:buNone/>
            </a:pPr>
            <a:r>
              <a:rPr sz="3600" dirty="0" smtClean="0">
                <a:ea typeface="Arial Unicode MS" pitchFamily="34" charset="-128"/>
                <a:cs typeface="Tahoma" pitchFamily="34" charset="0"/>
              </a:rPr>
              <a:t>Attrition</a:t>
            </a:r>
            <a:r>
              <a:rPr lang="en-US" sz="3600" dirty="0" smtClean="0">
                <a:ea typeface="Arial Unicode MS" pitchFamily="34" charset="-128"/>
                <a:cs typeface="Tahoma" pitchFamily="34" charset="0"/>
              </a:rPr>
              <a:t>: solutions</a:t>
            </a:r>
            <a:endParaRPr sz="3600" dirty="0" smtClean="0">
              <a:ea typeface="Arial Unicode MS" pitchFamily="34" charset="-128"/>
              <a:cs typeface="Tahoma" pitchFamily="34" charset="0"/>
            </a:endParaRPr>
          </a:p>
        </p:txBody>
      </p:sp>
      <p:sp>
        <p:nvSpPr>
          <p:cNvPr id="3" name="Rectangle 3"/>
          <p:cNvSpPr txBox="1">
            <a:spLocks noGrp="1"/>
          </p:cNvSpPr>
          <p:nvPr>
            <p:ph type="body" idx="4294967295"/>
          </p:nvPr>
        </p:nvSpPr>
        <p:spPr>
          <a:xfrm>
            <a:off x="612648" y="1722120"/>
            <a:ext cx="8153400" cy="4526280"/>
          </a:xfrm>
        </p:spPr>
        <p:txBody>
          <a:bodyPr>
            <a:normAutofit/>
          </a:bodyPr>
          <a:lstStyle/>
          <a:p>
            <a:pPr marL="0" indent="0" eaLnBrk="1" hangingPunct="1">
              <a:buClr>
                <a:srgbClr val="E22B01"/>
              </a:buClr>
              <a:buNone/>
              <a:defRPr/>
            </a:pPr>
            <a:r>
              <a:rPr lang="en-US" sz="2800" dirty="0" smtClean="0">
                <a:latin typeface="Calibri" pitchFamily="34" charset="0"/>
                <a:ea typeface="Arial Unicode MS" pitchFamily="34" charset="-128"/>
                <a:cs typeface="Tahoma" pitchFamily="34" charset="0"/>
              </a:rPr>
              <a:t>Handling remaining attrition</a:t>
            </a:r>
          </a:p>
          <a:p>
            <a:pPr eaLnBrk="1" hangingPunct="1">
              <a:buClr>
                <a:srgbClr val="E22B01"/>
              </a:buClr>
              <a:defRPr/>
            </a:pPr>
            <a:r>
              <a:rPr sz="2800" dirty="0" smtClean="0">
                <a:latin typeface="Calibri" pitchFamily="34" charset="0"/>
                <a:ea typeface="Arial Unicode MS" pitchFamily="34" charset="-128"/>
                <a:cs typeface="Tahoma" pitchFamily="34" charset="0"/>
              </a:rPr>
              <a:t>If there is still attrition, check that it is not different in treatment and control. Is that enough?</a:t>
            </a:r>
          </a:p>
          <a:p>
            <a:pPr eaLnBrk="1" hangingPunct="1">
              <a:buClr>
                <a:srgbClr val="E22B01"/>
              </a:buClr>
              <a:defRPr/>
            </a:pPr>
            <a:r>
              <a:rPr sz="2800" dirty="0" smtClean="0">
                <a:latin typeface="Calibri" pitchFamily="34" charset="0"/>
                <a:ea typeface="Arial Unicode MS" pitchFamily="34" charset="-128"/>
                <a:cs typeface="Tahoma" pitchFamily="34" charset="0"/>
              </a:rPr>
              <a:t>Also check that it is not correlated with observables.</a:t>
            </a:r>
            <a:endParaRPr lang="en-US" sz="2800" dirty="0" smtClean="0">
              <a:latin typeface="Calibri" pitchFamily="34" charset="0"/>
              <a:ea typeface="Arial Unicode MS" pitchFamily="34" charset="-128"/>
              <a:cs typeface="Tahoma" pitchFamily="34" charset="0"/>
            </a:endParaRPr>
          </a:p>
          <a:p>
            <a:pPr eaLnBrk="1" hangingPunct="1">
              <a:buClr>
                <a:srgbClr val="E22B01"/>
              </a:buClr>
              <a:defRPr/>
            </a:pPr>
            <a:r>
              <a:rPr lang="en-US" sz="2800" dirty="0" smtClean="0">
                <a:latin typeface="Calibri" pitchFamily="34" charset="0"/>
                <a:ea typeface="Arial Unicode MS" pitchFamily="34" charset="-128"/>
                <a:cs typeface="Tahoma" pitchFamily="34" charset="0"/>
              </a:rPr>
              <a:t>Still could be correlated with </a:t>
            </a:r>
            <a:r>
              <a:rPr lang="en-US" sz="2800" dirty="0" err="1" smtClean="0">
                <a:latin typeface="Calibri" pitchFamily="34" charset="0"/>
                <a:ea typeface="Arial Unicode MS" pitchFamily="34" charset="-128"/>
                <a:cs typeface="Tahoma" pitchFamily="34" charset="0"/>
              </a:rPr>
              <a:t>unobservables</a:t>
            </a:r>
            <a:r>
              <a:rPr lang="en-US" sz="2800" dirty="0" smtClean="0">
                <a:latin typeface="Calibri" pitchFamily="34" charset="0"/>
                <a:ea typeface="Arial Unicode MS" pitchFamily="34" charset="-128"/>
                <a:cs typeface="Tahoma" pitchFamily="34" charset="0"/>
              </a:rPr>
              <a:t>, so try and bound the extent of the bias. </a:t>
            </a:r>
            <a:endParaRPr sz="2800" dirty="0" smtClean="0">
              <a:latin typeface="Calibri" pitchFamily="34" charset="0"/>
              <a:ea typeface="Arial Unicode MS" pitchFamily="34" charset="-128"/>
              <a:cs typeface="Tahoma" pitchFamily="34" charset="0"/>
            </a:endParaRPr>
          </a:p>
          <a:p>
            <a:pPr marL="0" indent="0" eaLnBrk="1" hangingPunct="1">
              <a:buFont typeface="Arial" pitchFamily="34" charset="0"/>
              <a:buNone/>
              <a:defRPr/>
            </a:pPr>
            <a:endParaRPr sz="2800" dirty="0" smtClean="0">
              <a:latin typeface="Calibri" pitchFamily="34" charset="0"/>
              <a:ea typeface="Arial Unicode MS" pitchFamily="34" charset="-128"/>
              <a:cs typeface="Tahoma" pitchFamily="34" charset="0"/>
            </a:endParaRPr>
          </a:p>
        </p:txBody>
      </p:sp>
    </p:spTree>
    <p:extLst>
      <p:ext uri="{BB962C8B-B14F-4D97-AF65-F5344CB8AC3E}">
        <p14:creationId xmlns:p14="http://schemas.microsoft.com/office/powerpoint/2010/main" val="16398436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txBox="1">
            <a:spLocks noGrp="1"/>
          </p:cNvSpPr>
          <p:nvPr>
            <p:ph type="title"/>
          </p:nvPr>
        </p:nvSpPr>
        <p:spPr>
          <a:xfrm>
            <a:off x="457200" y="274638"/>
            <a:ext cx="8229600" cy="1143000"/>
          </a:xfrm>
        </p:spPr>
        <p:txBody>
          <a:bodyPr anchor="ctr">
            <a:normAutofit/>
          </a:bodyPr>
          <a:lstStyle/>
          <a:p>
            <a:pPr marL="0" indent="0" eaLnBrk="1" hangingPunct="1">
              <a:spcBef>
                <a:spcPct val="0"/>
              </a:spcBef>
              <a:buSzTx/>
              <a:buFontTx/>
              <a:buNone/>
            </a:pPr>
            <a:r>
              <a:rPr sz="3600" dirty="0" smtClean="0">
                <a:ea typeface="Arial Unicode MS" pitchFamily="34" charset="-128"/>
                <a:cs typeface="Tahoma" pitchFamily="34" charset="0"/>
              </a:rPr>
              <a:t>Attrition</a:t>
            </a:r>
            <a:r>
              <a:rPr lang="en-US" sz="3600" dirty="0" smtClean="0">
                <a:ea typeface="Arial Unicode MS" pitchFamily="34" charset="-128"/>
                <a:cs typeface="Tahoma" pitchFamily="34" charset="0"/>
              </a:rPr>
              <a:t>: bounding the extent of the bias</a:t>
            </a:r>
            <a:endParaRPr sz="3600" dirty="0" smtClean="0">
              <a:ea typeface="Arial Unicode MS" pitchFamily="34" charset="-128"/>
              <a:cs typeface="Tahoma" pitchFamily="34" charset="0"/>
            </a:endParaRPr>
          </a:p>
        </p:txBody>
      </p:sp>
      <p:sp>
        <p:nvSpPr>
          <p:cNvPr id="3" name="Rectangle 3"/>
          <p:cNvSpPr txBox="1">
            <a:spLocks noGrp="1"/>
          </p:cNvSpPr>
          <p:nvPr>
            <p:ph type="body" idx="4294967295"/>
          </p:nvPr>
        </p:nvSpPr>
        <p:spPr>
          <a:xfrm>
            <a:off x="612648" y="1722120"/>
            <a:ext cx="8153400" cy="4526280"/>
          </a:xfrm>
        </p:spPr>
        <p:txBody>
          <a:bodyPr>
            <a:normAutofit/>
          </a:bodyPr>
          <a:lstStyle/>
          <a:p>
            <a:pPr>
              <a:buClr>
                <a:srgbClr val="E22B01"/>
              </a:buClr>
              <a:defRPr/>
            </a:pPr>
            <a:r>
              <a:rPr sz="2700" dirty="0" smtClean="0">
                <a:latin typeface="Calibri" pitchFamily="34" charset="0"/>
                <a:ea typeface="Arial Unicode MS" pitchFamily="34" charset="-128"/>
                <a:cs typeface="Tahoma" pitchFamily="34" charset="0"/>
              </a:rPr>
              <a:t>suppose everyone who dropped out from the treatment </a:t>
            </a:r>
            <a:r>
              <a:rPr lang="en-US" sz="2700" dirty="0" smtClean="0">
                <a:latin typeface="Calibri" pitchFamily="34" charset="0"/>
                <a:ea typeface="Arial Unicode MS" pitchFamily="34" charset="-128"/>
                <a:cs typeface="Tahoma" pitchFamily="34" charset="0"/>
              </a:rPr>
              <a:t>had </a:t>
            </a:r>
            <a:r>
              <a:rPr sz="2700" dirty="0" smtClean="0">
                <a:latin typeface="Calibri" pitchFamily="34" charset="0"/>
                <a:ea typeface="Arial Unicode MS" pitchFamily="34" charset="-128"/>
                <a:cs typeface="Tahoma" pitchFamily="34" charset="0"/>
              </a:rPr>
              <a:t>the lowest </a:t>
            </a:r>
            <a:r>
              <a:rPr lang="en-US" sz="2700" dirty="0" smtClean="0">
                <a:latin typeface="Calibri" pitchFamily="34" charset="0"/>
                <a:ea typeface="Arial Unicode MS" pitchFamily="34" charset="-128"/>
                <a:cs typeface="Tahoma" pitchFamily="34" charset="0"/>
              </a:rPr>
              <a:t>outcome</a:t>
            </a:r>
            <a:r>
              <a:rPr sz="2700" dirty="0" smtClean="0">
                <a:latin typeface="Calibri" pitchFamily="34" charset="0"/>
                <a:ea typeface="Arial Unicode MS" pitchFamily="34" charset="-128"/>
                <a:cs typeface="Tahoma" pitchFamily="34" charset="0"/>
              </a:rPr>
              <a:t> that anyone got; suppose everyone who dropped out of control got the highest </a:t>
            </a:r>
            <a:r>
              <a:rPr lang="en-US" sz="2700" dirty="0" smtClean="0">
                <a:latin typeface="Calibri" pitchFamily="34" charset="0"/>
                <a:ea typeface="Arial Unicode MS" pitchFamily="34" charset="-128"/>
                <a:cs typeface="Tahoma" pitchFamily="34" charset="0"/>
              </a:rPr>
              <a:t>outcome</a:t>
            </a:r>
            <a:r>
              <a:rPr sz="2700" dirty="0" smtClean="0">
                <a:latin typeface="Calibri" pitchFamily="34" charset="0"/>
                <a:ea typeface="Arial Unicode MS" pitchFamily="34" charset="-128"/>
                <a:cs typeface="Tahoma" pitchFamily="34" charset="0"/>
              </a:rPr>
              <a:t> that anyone got…</a:t>
            </a:r>
          </a:p>
          <a:p>
            <a:pPr lvl="1" eaLnBrk="1" hangingPunct="1">
              <a:buClr>
                <a:srgbClr val="E22B01"/>
              </a:buClr>
              <a:defRPr/>
            </a:pPr>
            <a:r>
              <a:rPr sz="2400" dirty="0" smtClean="0">
                <a:latin typeface="Calibri" pitchFamily="34" charset="0"/>
                <a:ea typeface="Arial Unicode MS" pitchFamily="34" charset="-128"/>
                <a:cs typeface="Tahoma" pitchFamily="34" charset="0"/>
              </a:rPr>
              <a:t>Why does this help?</a:t>
            </a:r>
          </a:p>
          <a:p>
            <a:pPr marL="0" indent="0" eaLnBrk="1" hangingPunct="1">
              <a:buFont typeface="Arial" pitchFamily="34" charset="0"/>
              <a:buNone/>
              <a:defRPr/>
            </a:pPr>
            <a:endParaRPr sz="2800" dirty="0" smtClean="0">
              <a:latin typeface="Calibri" pitchFamily="34" charset="0"/>
              <a:ea typeface="Arial Unicode MS" pitchFamily="34" charset="-128"/>
              <a:cs typeface="Tahoma" pitchFamily="34" charset="0"/>
            </a:endParaRPr>
          </a:p>
        </p:txBody>
      </p:sp>
    </p:spTree>
    <p:extLst>
      <p:ext uri="{BB962C8B-B14F-4D97-AF65-F5344CB8AC3E}">
        <p14:creationId xmlns:p14="http://schemas.microsoft.com/office/powerpoint/2010/main" val="37055560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in markets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Because randomization is of choices not programs issues of imperfect compliance become really important. </a:t>
            </a:r>
          </a:p>
          <a:p>
            <a:pPr lvl="1"/>
            <a:r>
              <a:rPr lang="en-US" dirty="0" smtClean="0"/>
              <a:t>Not everyone is likely to take-up the intervention being offered so what does this mean for analysis</a:t>
            </a:r>
          </a:p>
          <a:p>
            <a:r>
              <a:rPr lang="en-US" dirty="0" smtClean="0"/>
              <a:t>Network effects are really important: many market and financial transactions in rural areas are network based, so economic spillovers as well information spillovers are high</a:t>
            </a:r>
          </a:p>
          <a:p>
            <a:pPr lvl="1"/>
            <a:r>
              <a:rPr lang="en-US" dirty="0" smtClean="0"/>
              <a:t>Understanding how to treat spillovers is important</a:t>
            </a:r>
            <a:endParaRPr lang="en-US" dirty="0"/>
          </a:p>
        </p:txBody>
      </p:sp>
    </p:spTree>
    <p:extLst>
      <p:ext uri="{BB962C8B-B14F-4D97-AF65-F5344CB8AC3E}">
        <p14:creationId xmlns:p14="http://schemas.microsoft.com/office/powerpoint/2010/main" val="32768720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153400" cy="990600"/>
          </a:xfrm>
        </p:spPr>
        <p:txBody>
          <a:bodyPr>
            <a:normAutofit/>
          </a:bodyPr>
          <a:lstStyle/>
          <a:p>
            <a:pPr lvl="2"/>
            <a:r>
              <a:rPr lang="en-US" sz="3600" kern="1200" dirty="0">
                <a:solidFill>
                  <a:schemeClr val="tx2"/>
                </a:solidFill>
                <a:latin typeface="Calibri" pitchFamily="34" charset="0"/>
                <a:ea typeface="Arial Unicode MS" pitchFamily="34" charset="-128"/>
                <a:cs typeface="Tahoma" pitchFamily="34" charset="0"/>
              </a:rPr>
              <a:t>Attrition and </a:t>
            </a:r>
            <a:r>
              <a:rPr lang="en-US" sz="3600" kern="1200" dirty="0" err="1">
                <a:solidFill>
                  <a:schemeClr val="tx2"/>
                </a:solidFill>
                <a:latin typeface="Calibri" pitchFamily="34" charset="0"/>
                <a:ea typeface="Arial Unicode MS" pitchFamily="34" charset="-128"/>
                <a:cs typeface="Tahoma" pitchFamily="34" charset="0"/>
              </a:rPr>
              <a:t>pairwise</a:t>
            </a:r>
            <a:r>
              <a:rPr lang="en-US" sz="3600" kern="1200" dirty="0">
                <a:solidFill>
                  <a:schemeClr val="tx2"/>
                </a:solidFill>
                <a:latin typeface="Calibri" pitchFamily="34" charset="0"/>
                <a:ea typeface="Arial Unicode MS" pitchFamily="34" charset="-128"/>
                <a:cs typeface="Tahoma" pitchFamily="34" charset="0"/>
              </a:rPr>
              <a:t> matching</a:t>
            </a:r>
            <a:r>
              <a:rPr lang="en-US" sz="1400" dirty="0" smtClean="0">
                <a:latin typeface="Calibri" pitchFamily="34" charset="0"/>
              </a:rPr>
              <a:t/>
            </a:r>
            <a:br>
              <a:rPr lang="en-US" sz="1400" dirty="0" smtClean="0">
                <a:latin typeface="Calibri" pitchFamily="34" charset="0"/>
              </a:rPr>
            </a:br>
            <a:endParaRPr lang="en-US" sz="1400" dirty="0"/>
          </a:p>
        </p:txBody>
      </p:sp>
      <p:graphicFrame>
        <p:nvGraphicFramePr>
          <p:cNvPr id="7" name="Content Placeholder 6"/>
          <p:cNvGraphicFramePr>
            <a:graphicFrameLocks noGrp="1"/>
          </p:cNvGraphicFramePr>
          <p:nvPr>
            <p:ph sz="quarter" idx="1"/>
          </p:nvPr>
        </p:nvGraphicFramePr>
        <p:xfrm>
          <a:off x="609600" y="1905000"/>
          <a:ext cx="8150228" cy="4511040"/>
        </p:xfrm>
        <a:graphic>
          <a:graphicData uri="http://schemas.openxmlformats.org/drawingml/2006/table">
            <a:tbl>
              <a:tblPr firstRow="1" bandRow="1">
                <a:tableStyleId>{5C22544A-7EE6-4342-B048-85BDC9FD1C3A}</a:tableStyleId>
              </a:tblPr>
              <a:tblGrid>
                <a:gridCol w="2037557"/>
                <a:gridCol w="2037557"/>
                <a:gridCol w="2037557"/>
                <a:gridCol w="2037557"/>
              </a:tblGrid>
              <a:tr h="370840">
                <a:tc>
                  <a:txBody>
                    <a:bodyPr/>
                    <a:lstStyle/>
                    <a:p>
                      <a:endParaRPr lang="en-US" b="1" dirty="0"/>
                    </a:p>
                  </a:txBody>
                  <a:tcPr/>
                </a:tc>
                <a:tc>
                  <a:txBody>
                    <a:bodyPr/>
                    <a:lstStyle/>
                    <a:p>
                      <a:r>
                        <a:rPr lang="en-US" dirty="0" smtClean="0">
                          <a:latin typeface="Calibri" pitchFamily="34" charset="0"/>
                        </a:rPr>
                        <a:t>ATE for full sample</a:t>
                      </a:r>
                      <a:endParaRPr lang="en-US" dirty="0">
                        <a:latin typeface="Calibri" pitchFamily="34" charset="0"/>
                      </a:endParaRPr>
                    </a:p>
                  </a:txBody>
                  <a:tcPr/>
                </a:tc>
                <a:tc>
                  <a:txBody>
                    <a:bodyPr/>
                    <a:lstStyle/>
                    <a:p>
                      <a:r>
                        <a:rPr lang="en-US" dirty="0" smtClean="0">
                          <a:latin typeface="Calibri" pitchFamily="34" charset="0"/>
                        </a:rPr>
                        <a:t>ATE on those who</a:t>
                      </a:r>
                      <a:r>
                        <a:rPr lang="en-US" baseline="0" dirty="0" smtClean="0">
                          <a:latin typeface="Calibri" pitchFamily="34" charset="0"/>
                        </a:rPr>
                        <a:t> did not drop out</a:t>
                      </a:r>
                      <a:endParaRPr lang="en-US" dirty="0">
                        <a:latin typeface="Calibri" pitchFamily="34" charset="0"/>
                      </a:endParaRPr>
                    </a:p>
                  </a:txBody>
                  <a:tcPr/>
                </a:tc>
                <a:tc>
                  <a:txBody>
                    <a:bodyPr/>
                    <a:lstStyle/>
                    <a:p>
                      <a:r>
                        <a:rPr lang="en-US" dirty="0" smtClean="0">
                          <a:latin typeface="Calibri" pitchFamily="34" charset="0"/>
                        </a:rPr>
                        <a:t>ITT</a:t>
                      </a:r>
                      <a:endParaRPr lang="en-US" dirty="0">
                        <a:latin typeface="Calibri" pitchFamily="34" charset="0"/>
                      </a:endParaRPr>
                    </a:p>
                  </a:txBody>
                  <a:tcPr/>
                </a:tc>
              </a:tr>
              <a:tr h="1493520">
                <a:tc>
                  <a:txBody>
                    <a:bodyPr/>
                    <a:lstStyle/>
                    <a:p>
                      <a:r>
                        <a:rPr kumimoji="0" lang="en-US" b="1" kern="1200" dirty="0" smtClean="0">
                          <a:solidFill>
                            <a:schemeClr val="dk1"/>
                          </a:solidFill>
                          <a:latin typeface="Calibri" pitchFamily="34" charset="0"/>
                          <a:ea typeface="+mn-ea"/>
                          <a:cs typeface="+mn-cs"/>
                        </a:rPr>
                        <a:t>Attrition is random and treatment effect is constant across population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kern="1200" dirty="0" smtClean="0">
                          <a:solidFill>
                            <a:schemeClr val="dk1"/>
                          </a:solidFill>
                          <a:latin typeface="Calibri" pitchFamily="34" charset="0"/>
                          <a:ea typeface="+mn-ea"/>
                          <a:cs typeface="+mn-cs"/>
                        </a:rPr>
                        <a:t>Drop a pair from analysis if one of the two partners drops out—increases power</a:t>
                      </a:r>
                    </a:p>
                  </a:txBody>
                  <a:tcPr/>
                </a:tc>
                <a:tc>
                  <a:txBody>
                    <a:bodyPr/>
                    <a:lstStyle/>
                    <a:p>
                      <a:r>
                        <a:rPr kumimoji="0" lang="en-US" kern="1200" dirty="0" smtClean="0">
                          <a:solidFill>
                            <a:schemeClr val="dk1"/>
                          </a:solidFill>
                          <a:latin typeface="Calibri" pitchFamily="34" charset="0"/>
                          <a:ea typeface="+mn-ea"/>
                          <a:cs typeface="+mn-cs"/>
                        </a:rPr>
                        <a:t>Drop a pair from analysis if one of the two partners drops out</a:t>
                      </a:r>
                    </a:p>
                  </a:txBody>
                  <a:tcPr/>
                </a:tc>
                <a:tc>
                  <a:txBody>
                    <a:bodyPr/>
                    <a:lstStyle/>
                    <a:p>
                      <a:r>
                        <a:rPr kumimoji="0" lang="en-US" kern="1200" dirty="0" smtClean="0">
                          <a:solidFill>
                            <a:schemeClr val="dk1"/>
                          </a:solidFill>
                          <a:latin typeface="Calibri" pitchFamily="34" charset="0"/>
                          <a:ea typeface="+mn-ea"/>
                          <a:cs typeface="+mn-cs"/>
                        </a:rPr>
                        <a:t> Use full sample</a:t>
                      </a:r>
                    </a:p>
                  </a:txBody>
                  <a:tcPr/>
                </a:tc>
              </a:tr>
              <a:tr h="370840">
                <a:tc>
                  <a:txBody>
                    <a:bodyPr/>
                    <a:lstStyle/>
                    <a:p>
                      <a:r>
                        <a:rPr kumimoji="0" lang="en-US" b="1" kern="1200" dirty="0" smtClean="0">
                          <a:solidFill>
                            <a:schemeClr val="dk1"/>
                          </a:solidFill>
                          <a:latin typeface="Calibri" pitchFamily="34" charset="0"/>
                          <a:ea typeface="+mn-ea"/>
                          <a:cs typeface="+mn-cs"/>
                        </a:rPr>
                        <a:t>Treatment effect is heterogeneous</a:t>
                      </a:r>
                    </a:p>
                  </a:txBody>
                  <a:tcPr/>
                </a:tc>
                <a:tc>
                  <a:txBody>
                    <a:bodyPr/>
                    <a:lstStyle/>
                    <a:p>
                      <a:r>
                        <a:rPr kumimoji="0" lang="en-US" kern="1200" dirty="0" smtClean="0">
                          <a:solidFill>
                            <a:schemeClr val="dk1"/>
                          </a:solidFill>
                          <a:latin typeface="Calibri" pitchFamily="34" charset="0"/>
                          <a:ea typeface="+mn-ea"/>
                          <a:cs typeface="+mn-cs"/>
                        </a:rPr>
                        <a:t>Use full sample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kern="1200" dirty="0" smtClean="0">
                          <a:solidFill>
                            <a:schemeClr val="dk1"/>
                          </a:solidFill>
                          <a:latin typeface="Calibri" pitchFamily="34" charset="0"/>
                          <a:ea typeface="+mn-ea"/>
                          <a:cs typeface="+mn-cs"/>
                        </a:rPr>
                        <a:t>Drop a pair from analysis if one of the two partners drops out</a:t>
                      </a:r>
                    </a:p>
                  </a:txBody>
                  <a:tcPr/>
                </a:tc>
                <a:tc>
                  <a:txBody>
                    <a:bodyPr/>
                    <a:lstStyle/>
                    <a:p>
                      <a:r>
                        <a:rPr kumimoji="0" lang="en-US" kern="1200" dirty="0" smtClean="0">
                          <a:solidFill>
                            <a:schemeClr val="dk1"/>
                          </a:solidFill>
                          <a:latin typeface="Calibri" pitchFamily="34" charset="0"/>
                          <a:ea typeface="+mn-ea"/>
                          <a:cs typeface="+mn-cs"/>
                        </a:rPr>
                        <a:t>Use full sample</a:t>
                      </a:r>
                    </a:p>
                  </a:txBody>
                  <a:tcPr/>
                </a:tc>
              </a:tr>
              <a:tr h="370840">
                <a:tc>
                  <a:txBody>
                    <a:bodyPr/>
                    <a:lstStyle/>
                    <a:p>
                      <a:r>
                        <a:rPr kumimoji="0" lang="en-US" b="1" kern="1200" dirty="0" smtClean="0">
                          <a:solidFill>
                            <a:schemeClr val="dk1"/>
                          </a:solidFill>
                          <a:latin typeface="Calibri" pitchFamily="34" charset="0"/>
                          <a:ea typeface="+mn-ea"/>
                          <a:cs typeface="+mn-cs"/>
                        </a:rPr>
                        <a:t>Attrition is not-random</a:t>
                      </a:r>
                    </a:p>
                  </a:txBody>
                  <a:tcPr/>
                </a:tc>
                <a:tc>
                  <a:txBody>
                    <a:bodyPr/>
                    <a:lstStyle/>
                    <a:p>
                      <a:r>
                        <a:rPr kumimoji="0" lang="en-US" kern="1200" dirty="0" smtClean="0">
                          <a:solidFill>
                            <a:schemeClr val="dk1"/>
                          </a:solidFill>
                          <a:latin typeface="Calibri" pitchFamily="34" charset="0"/>
                          <a:ea typeface="+mn-ea"/>
                          <a:cs typeface="+mn-cs"/>
                        </a:rPr>
                        <a:t>Use full sample</a:t>
                      </a:r>
                      <a:endParaRPr kumimoji="0" lang="en-US" kern="1200" dirty="0">
                        <a:solidFill>
                          <a:schemeClr val="dk1"/>
                        </a:solidFill>
                        <a:latin typeface="Calibri"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kern="1200" dirty="0" smtClean="0">
                          <a:solidFill>
                            <a:schemeClr val="dk1"/>
                          </a:solidFill>
                          <a:latin typeface="Calibri" pitchFamily="34" charset="0"/>
                          <a:ea typeface="+mn-ea"/>
                          <a:cs typeface="+mn-cs"/>
                        </a:rPr>
                        <a:t>Drop a pair from analysis if one of the two partners drops out</a:t>
                      </a:r>
                    </a:p>
                  </a:txBody>
                  <a:tcPr/>
                </a:tc>
                <a:tc>
                  <a:txBody>
                    <a:bodyPr/>
                    <a:lstStyle/>
                    <a:p>
                      <a:r>
                        <a:rPr kumimoji="0" lang="en-US" kern="1200" dirty="0" smtClean="0">
                          <a:solidFill>
                            <a:schemeClr val="dk1"/>
                          </a:solidFill>
                          <a:latin typeface="Calibri" pitchFamily="34" charset="0"/>
                          <a:ea typeface="+mn-ea"/>
                          <a:cs typeface="+mn-cs"/>
                        </a:rPr>
                        <a:t>Use full sample</a:t>
                      </a:r>
                      <a:endParaRPr kumimoji="0" lang="en-US" kern="1200" dirty="0">
                        <a:solidFill>
                          <a:schemeClr val="dk1"/>
                        </a:solidFill>
                        <a:latin typeface="Calibri" pitchFamily="34" charset="0"/>
                        <a:ea typeface="+mn-ea"/>
                        <a:cs typeface="+mn-cs"/>
                      </a:endParaRPr>
                    </a:p>
                  </a:txBody>
                  <a:tcPr/>
                </a:tc>
              </a:tr>
            </a:tbl>
          </a:graphicData>
        </a:graphic>
      </p:graphicFrame>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Outline</a:t>
            </a:r>
            <a:endParaRPr lang="en-US" sz="3600" dirty="0"/>
          </a:p>
        </p:txBody>
      </p:sp>
      <p:sp>
        <p:nvSpPr>
          <p:cNvPr id="3" name="Content Placeholder 2"/>
          <p:cNvSpPr>
            <a:spLocks noGrp="1"/>
          </p:cNvSpPr>
          <p:nvPr>
            <p:ph sz="quarter" idx="1"/>
          </p:nvPr>
        </p:nvSpPr>
        <p:spPr/>
        <p:txBody>
          <a:bodyPr>
            <a:normAutofit/>
          </a:bodyPr>
          <a:lstStyle/>
          <a:p>
            <a:endParaRPr lang="en-US" sz="3200" dirty="0" smtClean="0"/>
          </a:p>
          <a:p>
            <a:r>
              <a:rPr lang="en-US" sz="3200" dirty="0" smtClean="0">
                <a:solidFill>
                  <a:srgbClr val="7F7F7F"/>
                </a:solidFill>
                <a:latin typeface="Calibri" charset="0"/>
              </a:rPr>
              <a:t>Randomized but not balanced?</a:t>
            </a:r>
          </a:p>
          <a:p>
            <a:r>
              <a:rPr lang="en-US" sz="3200" dirty="0" smtClean="0">
                <a:solidFill>
                  <a:srgbClr val="7F7F7F"/>
                </a:solidFill>
                <a:latin typeface="Calibri" charset="0"/>
              </a:rPr>
              <a:t>Attrition</a:t>
            </a:r>
          </a:p>
          <a:p>
            <a:r>
              <a:rPr lang="en-US" sz="3200" b="1" dirty="0" smtClean="0">
                <a:latin typeface="Calibri" charset="0"/>
              </a:rPr>
              <a:t>Spillovers</a:t>
            </a:r>
          </a:p>
          <a:p>
            <a:r>
              <a:rPr lang="en-US" sz="3200" dirty="0" smtClean="0">
                <a:solidFill>
                  <a:srgbClr val="7F7F7F"/>
                </a:solidFill>
                <a:latin typeface="Calibri" charset="0"/>
              </a:rPr>
              <a:t>Partial compliance and selection bias</a:t>
            </a:r>
          </a:p>
          <a:p>
            <a:r>
              <a:rPr lang="en-US" sz="3200" dirty="0" smtClean="0">
                <a:solidFill>
                  <a:srgbClr val="7F7F7F"/>
                </a:solidFill>
                <a:latin typeface="Calibri" charset="0"/>
              </a:rPr>
              <a:t>Protocol adherence</a:t>
            </a:r>
            <a:endParaRPr lang="en-US" sz="3200" dirty="0" smtClean="0"/>
          </a:p>
          <a:p>
            <a:pPr lvl="1"/>
            <a:endParaRPr lang="en-US" sz="2800" dirty="0"/>
          </a:p>
        </p:txBody>
      </p:sp>
    </p:spTree>
    <p:extLst>
      <p:ext uri="{BB962C8B-B14F-4D97-AF65-F5344CB8AC3E}">
        <p14:creationId xmlns:p14="http://schemas.microsoft.com/office/powerpoint/2010/main" val="41427451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Spillovers</a:t>
            </a:r>
            <a:endParaRPr lang="en-US" sz="3600" dirty="0"/>
          </a:p>
        </p:txBody>
      </p:sp>
      <p:sp>
        <p:nvSpPr>
          <p:cNvPr id="3" name="Content Placeholder 2"/>
          <p:cNvSpPr>
            <a:spLocks noGrp="1"/>
          </p:cNvSpPr>
          <p:nvPr>
            <p:ph sz="quarter" idx="1"/>
          </p:nvPr>
        </p:nvSpPr>
        <p:spPr/>
        <p:txBody>
          <a:bodyPr>
            <a:normAutofit/>
          </a:bodyPr>
          <a:lstStyle/>
          <a:p>
            <a:endParaRPr lang="en-US" sz="2400" dirty="0" smtClean="0">
              <a:latin typeface="Calibri" pitchFamily="34" charset="0"/>
            </a:endParaRPr>
          </a:p>
          <a:p>
            <a:r>
              <a:rPr lang="en-US" sz="2400" dirty="0" smtClean="0">
                <a:latin typeface="Calibri" pitchFamily="34" charset="0"/>
              </a:rPr>
              <a:t>For some interventions spillovers are likely. Particularly in interventions that address markets…</a:t>
            </a:r>
          </a:p>
          <a:p>
            <a:endParaRPr lang="en-US" sz="2400" dirty="0" smtClean="0">
              <a:latin typeface="Calibri" pitchFamily="34" charset="0"/>
            </a:endParaRPr>
          </a:p>
          <a:p>
            <a:r>
              <a:rPr lang="en-US" sz="2400" dirty="0" smtClean="0">
                <a:latin typeface="Calibri" pitchFamily="34" charset="0"/>
              </a:rPr>
              <a:t>Turn to your neighbor and discuss a development projects you have been involved in in some way where there were substantial spillovers—i.e. the program had impact (positive or negative) on people other than those who received the program.</a:t>
            </a:r>
          </a:p>
          <a:p>
            <a:r>
              <a:rPr lang="en-US" sz="2400" dirty="0" smtClean="0">
                <a:latin typeface="Calibri" pitchFamily="34" charset="0"/>
              </a:rPr>
              <a:t>How might this affect an evaluation of the program?</a:t>
            </a: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Spillovers: risks</a:t>
            </a:r>
            <a:endParaRPr lang="en-US" sz="3600" dirty="0"/>
          </a:p>
        </p:txBody>
      </p:sp>
      <p:sp>
        <p:nvSpPr>
          <p:cNvPr id="3" name="Content Placeholder 2"/>
          <p:cNvSpPr>
            <a:spLocks noGrp="1"/>
          </p:cNvSpPr>
          <p:nvPr>
            <p:ph sz="quarter" idx="1"/>
          </p:nvPr>
        </p:nvSpPr>
        <p:spPr/>
        <p:txBody>
          <a:bodyPr>
            <a:normAutofit lnSpcReduction="10000"/>
          </a:bodyPr>
          <a:lstStyle/>
          <a:p>
            <a:endParaRPr lang="en-US" sz="2400" dirty="0" smtClean="0">
              <a:latin typeface="Calibri" pitchFamily="34" charset="0"/>
            </a:endParaRPr>
          </a:p>
          <a:p>
            <a:r>
              <a:rPr lang="en-US" sz="2400" dirty="0" smtClean="0">
                <a:latin typeface="Calibri" pitchFamily="34" charset="0"/>
              </a:rPr>
              <a:t>If spillovers are not taken into account in the randomization design and those with the program are compared to those who were affected by program spillovers, the measured program impact will </a:t>
            </a:r>
          </a:p>
          <a:p>
            <a:pPr lvl="1"/>
            <a:r>
              <a:rPr lang="en-US" sz="2100" dirty="0" smtClean="0">
                <a:latin typeface="Calibri" pitchFamily="34" charset="0"/>
              </a:rPr>
              <a:t>underestimate the direct program impact (positive externalities) </a:t>
            </a:r>
          </a:p>
          <a:p>
            <a:pPr lvl="1"/>
            <a:r>
              <a:rPr lang="en-US" sz="2100" dirty="0" smtClean="0">
                <a:latin typeface="Calibri" pitchFamily="34" charset="0"/>
              </a:rPr>
              <a:t>overestimate the direct program impact (negative externalities)</a:t>
            </a:r>
          </a:p>
          <a:p>
            <a:pPr marL="365760" lvl="1" indent="0">
              <a:buNone/>
            </a:pPr>
            <a:endParaRPr lang="en-US" sz="2100" dirty="0" smtClean="0">
              <a:latin typeface="Calibri" pitchFamily="34" charset="0"/>
            </a:endParaRPr>
          </a:p>
          <a:p>
            <a:r>
              <a:rPr lang="en-US" sz="2400" dirty="0" smtClean="0">
                <a:latin typeface="Calibri" pitchFamily="34" charset="0"/>
              </a:rPr>
              <a:t>Spillovers affect estimation of impact, but they are also interesting in and of themselves and </a:t>
            </a:r>
            <a:r>
              <a:rPr lang="en-US" sz="2400" dirty="0" err="1" smtClean="0">
                <a:latin typeface="Calibri" pitchFamily="34" charset="0"/>
              </a:rPr>
              <a:t>RCTs</a:t>
            </a:r>
            <a:r>
              <a:rPr lang="en-US" sz="2400" dirty="0" smtClean="0">
                <a:latin typeface="Calibri" pitchFamily="34" charset="0"/>
              </a:rPr>
              <a:t> can help estimate spillovers.</a:t>
            </a:r>
          </a:p>
          <a:p>
            <a:pPr>
              <a:buNone/>
            </a:pPr>
            <a:r>
              <a:rPr lang="en-US" dirty="0" smtClean="0"/>
              <a:t> </a:t>
            </a:r>
          </a:p>
        </p:txBody>
      </p:sp>
    </p:spTree>
    <p:extLst>
      <p:ext uri="{BB962C8B-B14F-4D97-AF65-F5344CB8AC3E}">
        <p14:creationId xmlns:p14="http://schemas.microsoft.com/office/powerpoint/2010/main" val="24173867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Spillovers example: economic</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Assess the impact of insurance on welfare outcomes among farmers. </a:t>
            </a:r>
          </a:p>
          <a:p>
            <a:r>
              <a:rPr lang="en-US" dirty="0" smtClean="0"/>
              <a:t>In the absence of insurance households in a village provide loans and gifts to households that experience bad events during an </a:t>
            </a:r>
            <a:r>
              <a:rPr lang="en-US" dirty="0" err="1" smtClean="0"/>
              <a:t>ag</a:t>
            </a:r>
            <a:r>
              <a:rPr lang="en-US" dirty="0" smtClean="0"/>
              <a:t> season</a:t>
            </a:r>
          </a:p>
          <a:p>
            <a:r>
              <a:rPr lang="en-US" dirty="0" smtClean="0"/>
              <a:t>Insurance will likely affect this:</a:t>
            </a:r>
          </a:p>
          <a:p>
            <a:pPr lvl="1"/>
            <a:r>
              <a:rPr lang="en-US" dirty="0" smtClean="0"/>
              <a:t>Those with insurance will receive payouts during bad years, there may be more to share with other non-insured households</a:t>
            </a:r>
          </a:p>
          <a:p>
            <a:pPr lvl="1"/>
            <a:r>
              <a:rPr lang="en-US" dirty="0" smtClean="0"/>
              <a:t>Those with insurance may opt out of existing risks-sharing arrangements</a:t>
            </a:r>
          </a:p>
          <a:p>
            <a:r>
              <a:rPr lang="en-US" dirty="0" smtClean="0"/>
              <a:t>Randomizing who is offered insurance at the individual level within a village will not let us estimate the impact of insurance nor will it help us understand these spillovers. </a:t>
            </a:r>
          </a:p>
          <a:p>
            <a:endParaRPr lang="en-US" dirty="0"/>
          </a:p>
        </p:txBody>
      </p:sp>
    </p:spTree>
    <p:extLst>
      <p:ext uri="{BB962C8B-B14F-4D97-AF65-F5344CB8AC3E}">
        <p14:creationId xmlns:p14="http://schemas.microsoft.com/office/powerpoint/2010/main" val="111276985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Spillover example: information</a:t>
            </a:r>
            <a:endParaRPr lang="en-US" dirty="0"/>
          </a:p>
        </p:txBody>
      </p:sp>
      <p:sp>
        <p:nvSpPr>
          <p:cNvPr id="3" name="Content Placeholder 2"/>
          <p:cNvSpPr>
            <a:spLocks noGrp="1"/>
          </p:cNvSpPr>
          <p:nvPr>
            <p:ph sz="quarter" idx="1"/>
          </p:nvPr>
        </p:nvSpPr>
        <p:spPr/>
        <p:txBody>
          <a:bodyPr>
            <a:normAutofit lnSpcReduction="10000"/>
          </a:bodyPr>
          <a:lstStyle/>
          <a:p>
            <a:r>
              <a:rPr lang="en-US" dirty="0"/>
              <a:t>Assess the impact of insurance on welfare outcomes among farmers. </a:t>
            </a:r>
          </a:p>
          <a:p>
            <a:r>
              <a:rPr lang="en-US" dirty="0" smtClean="0"/>
              <a:t>Provide information about insurance to randomly selected farmers in a village. </a:t>
            </a:r>
          </a:p>
          <a:p>
            <a:r>
              <a:rPr lang="en-US" dirty="0" smtClean="0"/>
              <a:t>Farmers share information about new products and learn about new products from each other. Farmers without information will be likely to buy also. </a:t>
            </a:r>
          </a:p>
          <a:p>
            <a:r>
              <a:rPr lang="en-US" dirty="0" smtClean="0"/>
              <a:t>Again comparing treated (those with information) to those without will not allow us to assess impact or to understand information transfer.</a:t>
            </a:r>
          </a:p>
        </p:txBody>
      </p:sp>
    </p:spTree>
    <p:extLst>
      <p:ext uri="{BB962C8B-B14F-4D97-AF65-F5344CB8AC3E}">
        <p14:creationId xmlns:p14="http://schemas.microsoft.com/office/powerpoint/2010/main" val="34924649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Spillovers: solutions for estimating impact</a:t>
            </a:r>
            <a:endParaRPr lang="en-US" sz="3600" dirty="0"/>
          </a:p>
        </p:txBody>
      </p:sp>
      <p:sp>
        <p:nvSpPr>
          <p:cNvPr id="3" name="Content Placeholder 2"/>
          <p:cNvSpPr>
            <a:spLocks noGrp="1"/>
          </p:cNvSpPr>
          <p:nvPr>
            <p:ph sz="quarter" idx="1"/>
          </p:nvPr>
        </p:nvSpPr>
        <p:spPr>
          <a:xfrm>
            <a:off x="612648" y="1600200"/>
            <a:ext cx="8153400" cy="4953000"/>
          </a:xfrm>
        </p:spPr>
        <p:txBody>
          <a:bodyPr>
            <a:normAutofit/>
          </a:bodyPr>
          <a:lstStyle/>
          <a:p>
            <a:endParaRPr lang="en-US" sz="2400" dirty="0" smtClean="0">
              <a:latin typeface="Calibri" pitchFamily="34" charset="0"/>
            </a:endParaRPr>
          </a:p>
          <a:p>
            <a:r>
              <a:rPr lang="en-US" sz="2400" dirty="0" smtClean="0">
                <a:latin typeface="Calibri" pitchFamily="34" charset="0"/>
              </a:rPr>
              <a:t>Randomize at a level which incorporates the spillover: at the village, at the group, or use distance between members. </a:t>
            </a:r>
          </a:p>
          <a:p>
            <a:endParaRPr lang="en-US" sz="2400" dirty="0" smtClean="0">
              <a:latin typeface="Calibri" pitchFamily="34" charset="0"/>
            </a:endParaRPr>
          </a:p>
          <a:p>
            <a:pPr lvl="1"/>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Spillovers: solutions</a:t>
            </a:r>
            <a:endParaRPr lang="en-US" sz="3600" dirty="0"/>
          </a:p>
        </p:txBody>
      </p:sp>
      <p:sp>
        <p:nvSpPr>
          <p:cNvPr id="3" name="Content Placeholder 2"/>
          <p:cNvSpPr>
            <a:spLocks noGrp="1"/>
          </p:cNvSpPr>
          <p:nvPr>
            <p:ph sz="quarter" idx="1"/>
          </p:nvPr>
        </p:nvSpPr>
        <p:spPr/>
        <p:txBody>
          <a:bodyPr>
            <a:noAutofit/>
          </a:bodyPr>
          <a:lstStyle/>
          <a:p>
            <a:r>
              <a:rPr lang="en-US" sz="2400" dirty="0" smtClean="0">
                <a:latin typeface="Calibri" pitchFamily="34" charset="0"/>
              </a:rPr>
              <a:t>May not have enough villages to randomize at the village level, but are concerned about spillovers within the village </a:t>
            </a:r>
          </a:p>
          <a:p>
            <a:r>
              <a:rPr lang="en-US" sz="2400" dirty="0" smtClean="0">
                <a:latin typeface="Calibri" pitchFamily="34" charset="0"/>
              </a:rPr>
              <a:t>Conduct an initial analysis that tells you about the nature of the spillover: </a:t>
            </a:r>
          </a:p>
          <a:p>
            <a:pPr lvl="1"/>
            <a:r>
              <a:rPr lang="en-US" sz="2400" dirty="0" smtClean="0">
                <a:latin typeface="Calibri" pitchFamily="34" charset="0"/>
              </a:rPr>
              <a:t>Along what dimensions does the spillover occur?—physical distance, close relatives</a:t>
            </a:r>
          </a:p>
          <a:p>
            <a:pPr lvl="1"/>
            <a:r>
              <a:rPr lang="en-US" sz="2400" dirty="0" smtClean="0">
                <a:latin typeface="Calibri" pitchFamily="34" charset="0"/>
              </a:rPr>
              <a:t>Is there a “distance” beyond which spillover is unlikely?—individuals more than 2km apart, people outside your clan</a:t>
            </a:r>
          </a:p>
          <a:p>
            <a:r>
              <a:rPr lang="en-US" sz="2400" dirty="0" smtClean="0">
                <a:latin typeface="Calibri" pitchFamily="34" charset="0"/>
              </a:rPr>
              <a:t>Analysis provides a “distance” that can be used to  generate groups where spillovers are unlikely. </a:t>
            </a:r>
          </a:p>
          <a:p>
            <a:r>
              <a:rPr lang="en-US" sz="2400" dirty="0" smtClean="0">
                <a:latin typeface="Calibri" pitchFamily="34" charset="0"/>
              </a:rPr>
              <a:t>Randomize on these groups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Distance: example 1</a:t>
            </a:r>
            <a:endParaRPr lang="en-US" sz="4000" dirty="0"/>
          </a:p>
        </p:txBody>
      </p:sp>
      <p:sp>
        <p:nvSpPr>
          <p:cNvPr id="3" name="Content Placeholder 2"/>
          <p:cNvSpPr>
            <a:spLocks noGrp="1"/>
          </p:cNvSpPr>
          <p:nvPr>
            <p:ph sz="quarter" idx="1"/>
          </p:nvPr>
        </p:nvSpPr>
        <p:spPr>
          <a:xfrm>
            <a:off x="612648" y="1600200"/>
            <a:ext cx="8153400" cy="4953000"/>
          </a:xfrm>
        </p:spPr>
        <p:txBody>
          <a:bodyPr>
            <a:normAutofit/>
          </a:bodyPr>
          <a:lstStyle/>
          <a:p>
            <a:r>
              <a:rPr lang="en-US" dirty="0" smtClean="0"/>
              <a:t>Background: </a:t>
            </a:r>
          </a:p>
          <a:p>
            <a:pPr lvl="1"/>
            <a:r>
              <a:rPr lang="en-US" dirty="0" smtClean="0"/>
              <a:t>Intervention to compare providing insurance to groups and individually</a:t>
            </a:r>
          </a:p>
          <a:p>
            <a:r>
              <a:rPr lang="en-US" dirty="0" smtClean="0"/>
              <a:t>Risk:</a:t>
            </a:r>
          </a:p>
          <a:p>
            <a:pPr lvl="1"/>
            <a:r>
              <a:rPr lang="en-US" dirty="0" smtClean="0"/>
              <a:t>Groups do not stay within village boundaries, cannot randomize at the village</a:t>
            </a:r>
          </a:p>
          <a:p>
            <a:pPr lvl="1"/>
            <a:r>
              <a:rPr lang="en-US" dirty="0" smtClean="0"/>
              <a:t>Randomizing at the next level up (kebele) implies working on a scale that is too large for the MFI</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Distance: example 1</a:t>
            </a:r>
            <a:endParaRPr lang="en-US" sz="4000" dirty="0"/>
          </a:p>
        </p:txBody>
      </p:sp>
      <p:sp>
        <p:nvSpPr>
          <p:cNvPr id="3" name="Content Placeholder 2"/>
          <p:cNvSpPr>
            <a:spLocks noGrp="1"/>
          </p:cNvSpPr>
          <p:nvPr>
            <p:ph sz="quarter" idx="1"/>
          </p:nvPr>
        </p:nvSpPr>
        <p:spPr>
          <a:xfrm>
            <a:off x="612648" y="1600200"/>
            <a:ext cx="8153400" cy="4953000"/>
          </a:xfrm>
        </p:spPr>
        <p:txBody>
          <a:bodyPr>
            <a:normAutofit/>
          </a:bodyPr>
          <a:lstStyle/>
          <a:p>
            <a:r>
              <a:rPr lang="en-US" dirty="0" smtClean="0"/>
              <a:t>Solution: </a:t>
            </a:r>
          </a:p>
          <a:p>
            <a:pPr lvl="1"/>
            <a:r>
              <a:rPr lang="en-US" dirty="0" smtClean="0"/>
              <a:t>Conduct a baseline network map on membership of groups: which villages do farmers travel to be part of the group; questions on what determines choice of group; GPS coordinates of all villages</a:t>
            </a:r>
          </a:p>
          <a:p>
            <a:pPr lvl="1"/>
            <a:r>
              <a:rPr lang="en-US" dirty="0" smtClean="0"/>
              <a:t>Probability of membership in a village more than 2km away is very unlikely, given regular attendance at meetings and funerals is required</a:t>
            </a:r>
          </a:p>
          <a:p>
            <a:pPr lvl="1"/>
            <a:r>
              <a:rPr lang="en-US" dirty="0" smtClean="0"/>
              <a:t>Select villages for randomization that are more than 2km apart. </a:t>
            </a:r>
          </a:p>
        </p:txBody>
      </p:sp>
    </p:spTree>
    <p:extLst>
      <p:ext uri="{BB962C8B-B14F-4D97-AF65-F5344CB8AC3E}">
        <p14:creationId xmlns:p14="http://schemas.microsoft.com/office/powerpoint/2010/main" val="33892312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in markets (</a:t>
            </a:r>
            <a:r>
              <a:rPr lang="en-US" dirty="0" err="1" smtClean="0"/>
              <a:t>cont</a:t>
            </a:r>
            <a:r>
              <a:rPr lang="en-US" dirty="0" smtClean="0"/>
              <a:t>)</a:t>
            </a:r>
            <a:endParaRPr lang="en-US" dirty="0"/>
          </a:p>
        </p:txBody>
      </p:sp>
      <p:sp>
        <p:nvSpPr>
          <p:cNvPr id="3" name="Content Placeholder 2"/>
          <p:cNvSpPr>
            <a:spLocks noGrp="1"/>
          </p:cNvSpPr>
          <p:nvPr>
            <p:ph sz="quarter" idx="1"/>
          </p:nvPr>
        </p:nvSpPr>
        <p:spPr/>
        <p:txBody>
          <a:bodyPr/>
          <a:lstStyle/>
          <a:p>
            <a:r>
              <a:rPr lang="en-US" dirty="0" smtClean="0"/>
              <a:t>Because the unit of analysis is often a market or a group, and because there are few market participants, the N over which randomization occurs can be quite low: </a:t>
            </a:r>
          </a:p>
          <a:p>
            <a:pPr lvl="1"/>
            <a:r>
              <a:rPr lang="en-US" dirty="0" smtClean="0"/>
              <a:t>Need strategies to help ensuring balance and power to ensure that our studies have internal validity and show useful results.</a:t>
            </a:r>
          </a:p>
          <a:p>
            <a:r>
              <a:rPr lang="en-US" dirty="0" smtClean="0"/>
              <a:t>As with all studies issues of attrition and protocol adherence are also important.</a:t>
            </a:r>
            <a:endParaRPr lang="en-US" dirty="0"/>
          </a:p>
        </p:txBody>
      </p:sp>
    </p:spTree>
    <p:extLst>
      <p:ext uri="{BB962C8B-B14F-4D97-AF65-F5344CB8AC3E}">
        <p14:creationId xmlns:p14="http://schemas.microsoft.com/office/powerpoint/2010/main" val="32424888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All villages</a:t>
            </a:r>
            <a:endParaRPr lang="en-US" sz="3600" dirty="0"/>
          </a:p>
        </p:txBody>
      </p:sp>
      <p:sp>
        <p:nvSpPr>
          <p:cNvPr id="4" name="Rectangle 3"/>
          <p:cNvSpPr/>
          <p:nvPr/>
        </p:nvSpPr>
        <p:spPr>
          <a:xfrm>
            <a:off x="838200" y="1905000"/>
            <a:ext cx="73914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295400" y="2209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1336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906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6200" y="2133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14400" y="3352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77000" y="4114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315200" y="3200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67000" y="2438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4478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276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0" y="1981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971800" y="3886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124200" y="2819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733800" y="4419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4267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33800" y="3352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9812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2484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391400" y="4572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419600" y="3505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7244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5562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5562600" y="5410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34000" y="4038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7056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104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Select first village</a:t>
            </a:r>
            <a:endParaRPr lang="en-US" sz="3600" dirty="0"/>
          </a:p>
        </p:txBody>
      </p:sp>
      <p:sp>
        <p:nvSpPr>
          <p:cNvPr id="4" name="Rectangle 3"/>
          <p:cNvSpPr/>
          <p:nvPr/>
        </p:nvSpPr>
        <p:spPr>
          <a:xfrm>
            <a:off x="838200" y="1905000"/>
            <a:ext cx="73914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295400" y="2209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1336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906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6200" y="2133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14400" y="3352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77000" y="4114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315200" y="3200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67000" y="2438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4478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276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0" y="1981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971800" y="3886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124200" y="2819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733800" y="4419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4267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338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9812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2484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391400" y="4572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419600" y="3505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7244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5562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5562600" y="5410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34000" y="4038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7056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104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Drop villages within a 2km radius</a:t>
            </a:r>
            <a:endParaRPr lang="en-US" sz="3600" dirty="0"/>
          </a:p>
        </p:txBody>
      </p:sp>
      <p:sp>
        <p:nvSpPr>
          <p:cNvPr id="4" name="Rectangle 3"/>
          <p:cNvSpPr/>
          <p:nvPr/>
        </p:nvSpPr>
        <p:spPr>
          <a:xfrm>
            <a:off x="838200" y="1905000"/>
            <a:ext cx="73914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295400" y="2209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1336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906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6200" y="2133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14400" y="3352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77000" y="4114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315200" y="3200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67000" y="2438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4478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276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0" y="1981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971800" y="3886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3124200" y="2819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733800" y="4419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4267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338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9812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2484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391400" y="4572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4419600" y="3505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7244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5562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5562600" y="5410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34000" y="4038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7056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104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124200" y="2743200"/>
            <a:ext cx="1524000" cy="14478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Drop villages within a 2km radius</a:t>
            </a:r>
            <a:endParaRPr lang="en-US" sz="3600" dirty="0"/>
          </a:p>
        </p:txBody>
      </p:sp>
      <p:sp>
        <p:nvSpPr>
          <p:cNvPr id="4" name="Rectangle 3"/>
          <p:cNvSpPr/>
          <p:nvPr/>
        </p:nvSpPr>
        <p:spPr>
          <a:xfrm>
            <a:off x="838200" y="1905000"/>
            <a:ext cx="73914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295400" y="2209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1336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906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6200" y="2133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14400" y="3352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77000" y="4114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315200" y="3200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67000" y="2438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4478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276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0" y="1981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971800" y="3886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733800" y="4419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4267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338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9812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2484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391400" y="4572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7244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5562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5562600" y="5410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34000" y="4038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7056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104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3124200" y="2743200"/>
            <a:ext cx="1524000" cy="14478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Select second village</a:t>
            </a:r>
            <a:endParaRPr lang="en-US" sz="3600" dirty="0"/>
          </a:p>
        </p:txBody>
      </p:sp>
      <p:sp>
        <p:nvSpPr>
          <p:cNvPr id="4" name="Rectangle 3"/>
          <p:cNvSpPr/>
          <p:nvPr/>
        </p:nvSpPr>
        <p:spPr>
          <a:xfrm>
            <a:off x="838200" y="1905000"/>
            <a:ext cx="73914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295400" y="2209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1336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906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6200" y="2133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14400" y="3352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77000" y="4114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315200" y="3200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67000" y="2438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4478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276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0" y="1981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971800" y="3886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733800" y="4419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4267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338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9812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248400" y="46482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391400" y="4572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7244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5562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5562600" y="5410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34000" y="4038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7056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104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Drop villages within a 2km radius</a:t>
            </a:r>
            <a:endParaRPr lang="en-US" sz="3600" dirty="0"/>
          </a:p>
        </p:txBody>
      </p:sp>
      <p:sp>
        <p:nvSpPr>
          <p:cNvPr id="4" name="Rectangle 3"/>
          <p:cNvSpPr/>
          <p:nvPr/>
        </p:nvSpPr>
        <p:spPr>
          <a:xfrm>
            <a:off x="838200" y="1905000"/>
            <a:ext cx="73914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295400" y="2209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1336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906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6200" y="2133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14400" y="3352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477000" y="4114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315200" y="3200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67000" y="2438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4478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276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0" y="1981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971800" y="3886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733800" y="4419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4267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338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9812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248400" y="46482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391400" y="4572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7244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5562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5562600" y="5410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34000" y="4038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7056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104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638800" y="4038600"/>
            <a:ext cx="1524000" cy="14478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Drop villages within a 2km radius</a:t>
            </a:r>
            <a:endParaRPr lang="en-US" sz="3600" dirty="0"/>
          </a:p>
        </p:txBody>
      </p:sp>
      <p:sp>
        <p:nvSpPr>
          <p:cNvPr id="4" name="Rectangle 3"/>
          <p:cNvSpPr/>
          <p:nvPr/>
        </p:nvSpPr>
        <p:spPr>
          <a:xfrm>
            <a:off x="838200" y="1905000"/>
            <a:ext cx="73914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295400" y="2209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21336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990600" y="4648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6200" y="2133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14400" y="3352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7315200" y="3200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67000" y="24384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4478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276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0" y="1981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2971800" y="3886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733800" y="4419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4267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338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19812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248400" y="46482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391400" y="4572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7244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5562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5562600" y="5410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34000" y="4038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7056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10400" y="3048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5638800" y="4038600"/>
            <a:ext cx="1524000" cy="14478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Repeat until enough study villages are selected</a:t>
            </a:r>
            <a:endParaRPr lang="en-US" sz="2800" dirty="0"/>
          </a:p>
        </p:txBody>
      </p:sp>
      <p:sp>
        <p:nvSpPr>
          <p:cNvPr id="4" name="Rectangle 3"/>
          <p:cNvSpPr/>
          <p:nvPr/>
        </p:nvSpPr>
        <p:spPr>
          <a:xfrm>
            <a:off x="838200" y="1905000"/>
            <a:ext cx="73914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295400" y="2209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6200" y="21336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144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67000" y="24384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4478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2766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0" y="1981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733800" y="44196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42672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338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248400" y="46482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391400" y="4572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57150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7244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5562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5562600" y="5410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705600" y="57150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10400" y="30480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Randomize treatment across study villages</a:t>
            </a:r>
            <a:endParaRPr lang="en-US" sz="2800" dirty="0"/>
          </a:p>
        </p:txBody>
      </p:sp>
      <p:sp>
        <p:nvSpPr>
          <p:cNvPr id="4" name="Rectangle 3"/>
          <p:cNvSpPr/>
          <p:nvPr/>
        </p:nvSpPr>
        <p:spPr>
          <a:xfrm>
            <a:off x="838200" y="1905000"/>
            <a:ext cx="7391400" cy="441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1295400" y="22098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696200" y="21336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9144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667000" y="24384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1447800" y="5715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410200" y="32766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34000" y="1981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3733800" y="44196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828800" y="42672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3733800" y="33528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6248400" y="46482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391400" y="45720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4343400" y="57150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4724400" y="4800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3048000" y="55626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5562600" y="5410200"/>
            <a:ext cx="228600" cy="2286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6705600" y="57150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7010400" y="3048000"/>
            <a:ext cx="228600" cy="228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590800" y="2362200"/>
            <a:ext cx="381000" cy="461665"/>
          </a:xfrm>
          <a:prstGeom prst="rect">
            <a:avLst/>
          </a:prstGeom>
          <a:noFill/>
        </p:spPr>
        <p:txBody>
          <a:bodyPr wrap="square" rtlCol="0">
            <a:spAutoFit/>
          </a:bodyPr>
          <a:lstStyle/>
          <a:p>
            <a:r>
              <a:rPr lang="en-US" sz="2400" b="1" dirty="0" smtClean="0"/>
              <a:t>T</a:t>
            </a:r>
            <a:endParaRPr lang="en-US" sz="2400" b="1" dirty="0"/>
          </a:p>
        </p:txBody>
      </p:sp>
      <p:sp>
        <p:nvSpPr>
          <p:cNvPr id="29" name="TextBox 28"/>
          <p:cNvSpPr txBox="1"/>
          <p:nvPr/>
        </p:nvSpPr>
        <p:spPr>
          <a:xfrm>
            <a:off x="3657600" y="3276600"/>
            <a:ext cx="381000" cy="461665"/>
          </a:xfrm>
          <a:prstGeom prst="rect">
            <a:avLst/>
          </a:prstGeom>
          <a:noFill/>
        </p:spPr>
        <p:txBody>
          <a:bodyPr wrap="square" rtlCol="0">
            <a:spAutoFit/>
          </a:bodyPr>
          <a:lstStyle/>
          <a:p>
            <a:r>
              <a:rPr lang="en-US" sz="2400" b="1" dirty="0" smtClean="0"/>
              <a:t>T</a:t>
            </a:r>
            <a:endParaRPr lang="en-US" sz="2400" b="1" dirty="0"/>
          </a:p>
        </p:txBody>
      </p:sp>
      <p:sp>
        <p:nvSpPr>
          <p:cNvPr id="32" name="TextBox 31"/>
          <p:cNvSpPr txBox="1"/>
          <p:nvPr/>
        </p:nvSpPr>
        <p:spPr>
          <a:xfrm>
            <a:off x="6172200" y="4495800"/>
            <a:ext cx="381000" cy="461665"/>
          </a:xfrm>
          <a:prstGeom prst="rect">
            <a:avLst/>
          </a:prstGeom>
          <a:noFill/>
        </p:spPr>
        <p:txBody>
          <a:bodyPr wrap="square" rtlCol="0">
            <a:spAutoFit/>
          </a:bodyPr>
          <a:lstStyle/>
          <a:p>
            <a:r>
              <a:rPr lang="en-US" sz="2400" b="1" dirty="0" smtClean="0"/>
              <a:t>T</a:t>
            </a:r>
            <a:endParaRPr lang="en-US" sz="2400" b="1" dirty="0"/>
          </a:p>
        </p:txBody>
      </p:sp>
      <p:sp>
        <p:nvSpPr>
          <p:cNvPr id="33" name="TextBox 32"/>
          <p:cNvSpPr txBox="1"/>
          <p:nvPr/>
        </p:nvSpPr>
        <p:spPr>
          <a:xfrm>
            <a:off x="6934200" y="2971800"/>
            <a:ext cx="381000" cy="461665"/>
          </a:xfrm>
          <a:prstGeom prst="rect">
            <a:avLst/>
          </a:prstGeom>
          <a:noFill/>
        </p:spPr>
        <p:txBody>
          <a:bodyPr wrap="square" rtlCol="0">
            <a:spAutoFit/>
          </a:bodyPr>
          <a:lstStyle/>
          <a:p>
            <a:r>
              <a:rPr lang="en-US" sz="2400" b="1" dirty="0" smtClean="0"/>
              <a:t>T</a:t>
            </a:r>
            <a:endParaRPr lang="en-US" sz="2400" b="1" dirty="0"/>
          </a:p>
        </p:txBody>
      </p:sp>
      <p:sp>
        <p:nvSpPr>
          <p:cNvPr id="34" name="TextBox 33"/>
          <p:cNvSpPr txBox="1"/>
          <p:nvPr/>
        </p:nvSpPr>
        <p:spPr>
          <a:xfrm>
            <a:off x="1752600" y="4114800"/>
            <a:ext cx="381000" cy="461665"/>
          </a:xfrm>
          <a:prstGeom prst="rect">
            <a:avLst/>
          </a:prstGeom>
          <a:noFill/>
        </p:spPr>
        <p:txBody>
          <a:bodyPr wrap="square" rtlCol="0">
            <a:spAutoFit/>
          </a:bodyPr>
          <a:lstStyle/>
          <a:p>
            <a:r>
              <a:rPr lang="en-US" sz="2400" b="1" dirty="0" smtClean="0"/>
              <a:t>T</a:t>
            </a:r>
            <a:endParaRPr lang="en-US" sz="2400" b="1" dirty="0"/>
          </a:p>
        </p:txBody>
      </p:sp>
      <p:sp>
        <p:nvSpPr>
          <p:cNvPr id="35" name="TextBox 34"/>
          <p:cNvSpPr txBox="1"/>
          <p:nvPr/>
        </p:nvSpPr>
        <p:spPr>
          <a:xfrm>
            <a:off x="5334000" y="3200400"/>
            <a:ext cx="381000" cy="461665"/>
          </a:xfrm>
          <a:prstGeom prst="rect">
            <a:avLst/>
          </a:prstGeom>
          <a:noFill/>
        </p:spPr>
        <p:txBody>
          <a:bodyPr wrap="square" rtlCol="0">
            <a:spAutoFit/>
          </a:bodyPr>
          <a:lstStyle/>
          <a:p>
            <a:r>
              <a:rPr lang="en-US" sz="2400" b="1" dirty="0" smtClean="0"/>
              <a:t>C</a:t>
            </a:r>
            <a:endParaRPr lang="en-US" sz="2400" b="1" dirty="0"/>
          </a:p>
        </p:txBody>
      </p:sp>
      <p:sp>
        <p:nvSpPr>
          <p:cNvPr id="36" name="TextBox 35"/>
          <p:cNvSpPr txBox="1"/>
          <p:nvPr/>
        </p:nvSpPr>
        <p:spPr>
          <a:xfrm>
            <a:off x="3657600" y="4267200"/>
            <a:ext cx="381000" cy="461665"/>
          </a:xfrm>
          <a:prstGeom prst="rect">
            <a:avLst/>
          </a:prstGeom>
          <a:noFill/>
        </p:spPr>
        <p:txBody>
          <a:bodyPr wrap="square" rtlCol="0">
            <a:spAutoFit/>
          </a:bodyPr>
          <a:lstStyle/>
          <a:p>
            <a:r>
              <a:rPr lang="en-US" sz="2400" b="1" dirty="0" smtClean="0"/>
              <a:t>C</a:t>
            </a:r>
            <a:endParaRPr lang="en-US" sz="2400" b="1" dirty="0"/>
          </a:p>
        </p:txBody>
      </p:sp>
      <p:sp>
        <p:nvSpPr>
          <p:cNvPr id="37" name="TextBox 36"/>
          <p:cNvSpPr txBox="1"/>
          <p:nvPr/>
        </p:nvSpPr>
        <p:spPr>
          <a:xfrm>
            <a:off x="6629400" y="5638800"/>
            <a:ext cx="381000" cy="461665"/>
          </a:xfrm>
          <a:prstGeom prst="rect">
            <a:avLst/>
          </a:prstGeom>
          <a:noFill/>
        </p:spPr>
        <p:txBody>
          <a:bodyPr wrap="square" rtlCol="0">
            <a:spAutoFit/>
          </a:bodyPr>
          <a:lstStyle/>
          <a:p>
            <a:r>
              <a:rPr lang="en-US" sz="2400" b="1" dirty="0" smtClean="0"/>
              <a:t>C</a:t>
            </a:r>
            <a:endParaRPr lang="en-US" sz="2400" b="1" dirty="0"/>
          </a:p>
        </p:txBody>
      </p:sp>
      <p:sp>
        <p:nvSpPr>
          <p:cNvPr id="38" name="TextBox 37"/>
          <p:cNvSpPr txBox="1"/>
          <p:nvPr/>
        </p:nvSpPr>
        <p:spPr>
          <a:xfrm>
            <a:off x="7620000" y="2057400"/>
            <a:ext cx="381000" cy="461665"/>
          </a:xfrm>
          <a:prstGeom prst="rect">
            <a:avLst/>
          </a:prstGeom>
          <a:noFill/>
        </p:spPr>
        <p:txBody>
          <a:bodyPr wrap="square" rtlCol="0">
            <a:spAutoFit/>
          </a:bodyPr>
          <a:lstStyle/>
          <a:p>
            <a:r>
              <a:rPr lang="en-US" sz="2400" b="1" dirty="0" smtClean="0"/>
              <a:t>C</a:t>
            </a:r>
            <a:endParaRPr lang="en-US" sz="2400" b="1" dirty="0"/>
          </a:p>
        </p:txBody>
      </p:sp>
      <p:sp>
        <p:nvSpPr>
          <p:cNvPr id="39" name="TextBox 38"/>
          <p:cNvSpPr txBox="1"/>
          <p:nvPr/>
        </p:nvSpPr>
        <p:spPr>
          <a:xfrm>
            <a:off x="4267200" y="5562600"/>
            <a:ext cx="381000" cy="461665"/>
          </a:xfrm>
          <a:prstGeom prst="rect">
            <a:avLst/>
          </a:prstGeom>
          <a:noFill/>
        </p:spPr>
        <p:txBody>
          <a:bodyPr wrap="square" rtlCol="0">
            <a:spAutoFit/>
          </a:bodyPr>
          <a:lstStyle/>
          <a:p>
            <a:r>
              <a:rPr lang="en-US" sz="2400" b="1" dirty="0" smtClean="0"/>
              <a:t>C</a:t>
            </a:r>
            <a:endParaRPr lang="en-US" sz="2400" b="1" dirty="0"/>
          </a:p>
        </p:txBody>
      </p:sp>
      <p:sp>
        <p:nvSpPr>
          <p:cNvPr id="40" name="TextBox 39"/>
          <p:cNvSpPr txBox="1"/>
          <p:nvPr/>
        </p:nvSpPr>
        <p:spPr>
          <a:xfrm>
            <a:off x="838200" y="3272135"/>
            <a:ext cx="381000" cy="461665"/>
          </a:xfrm>
          <a:prstGeom prst="rect">
            <a:avLst/>
          </a:prstGeom>
          <a:noFill/>
        </p:spPr>
        <p:txBody>
          <a:bodyPr wrap="square" rtlCol="0">
            <a:spAutoFit/>
          </a:bodyPr>
          <a:lstStyle/>
          <a:p>
            <a:r>
              <a:rPr lang="en-US" sz="2400" b="1" dirty="0" smtClean="0"/>
              <a:t>C</a:t>
            </a:r>
            <a:endParaRPr lang="en-US" sz="2400"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Distance: example 2</a:t>
            </a:r>
            <a:endParaRPr lang="en-US" sz="3600" dirty="0"/>
          </a:p>
        </p:txBody>
      </p:sp>
      <p:sp>
        <p:nvSpPr>
          <p:cNvPr id="3" name="Content Placeholder 2"/>
          <p:cNvSpPr>
            <a:spLocks noGrp="1"/>
          </p:cNvSpPr>
          <p:nvPr>
            <p:ph sz="quarter" idx="1"/>
          </p:nvPr>
        </p:nvSpPr>
        <p:spPr>
          <a:xfrm>
            <a:off x="612648" y="1600200"/>
            <a:ext cx="8153400" cy="4876800"/>
          </a:xfrm>
        </p:spPr>
        <p:txBody>
          <a:bodyPr>
            <a:normAutofit/>
          </a:bodyPr>
          <a:lstStyle/>
          <a:p>
            <a:r>
              <a:rPr lang="en-US" sz="2800" dirty="0" smtClean="0">
                <a:latin typeface="Calibri" pitchFamily="34" charset="0"/>
              </a:rPr>
              <a:t>Background: </a:t>
            </a:r>
          </a:p>
          <a:p>
            <a:pPr lvl="1"/>
            <a:r>
              <a:rPr lang="en-US" sz="2500" dirty="0" smtClean="0">
                <a:latin typeface="Calibri" pitchFamily="34" charset="0"/>
              </a:rPr>
              <a:t>Intervention in Tanzania to look at impact of incentive schemes between a milk company and farmers.</a:t>
            </a:r>
          </a:p>
          <a:p>
            <a:pPr lvl="1"/>
            <a:r>
              <a:rPr lang="en-US" sz="2500" dirty="0" smtClean="0">
                <a:latin typeface="Calibri" pitchFamily="34" charset="0"/>
              </a:rPr>
              <a:t>Randomly selected farmers given a new incentive scheme that rewards loyalty to test the scheme.</a:t>
            </a:r>
          </a:p>
          <a:p>
            <a:r>
              <a:rPr lang="en-US" sz="2800" dirty="0" smtClean="0">
                <a:latin typeface="Calibri" pitchFamily="34" charset="0"/>
              </a:rPr>
              <a:t>Risk: </a:t>
            </a:r>
            <a:endParaRPr lang="en-US" sz="2500" dirty="0" smtClean="0">
              <a:latin typeface="Calibri" pitchFamily="34" charset="0"/>
            </a:endParaRPr>
          </a:p>
          <a:p>
            <a:pPr lvl="1"/>
            <a:r>
              <a:rPr lang="en-US" sz="2500" dirty="0" smtClean="0">
                <a:latin typeface="Calibri" pitchFamily="34" charset="0"/>
              </a:rPr>
              <a:t>Spillovers are possible: those with an incentive can deliver milk on behalf of others. </a:t>
            </a:r>
          </a:p>
          <a:p>
            <a:pPr lvl="1"/>
            <a:r>
              <a:rPr lang="en-US" sz="2500" dirty="0" smtClean="0">
                <a:latin typeface="Calibri" pitchFamily="34" charset="0"/>
              </a:rPr>
              <a:t>The firm is only operational in 10-12 villages, randomization at the village level is not possible. </a:t>
            </a:r>
            <a:endParaRPr lang="en-US"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Outline</a:t>
            </a:r>
            <a:endParaRPr lang="en-US" sz="3600" dirty="0"/>
          </a:p>
        </p:txBody>
      </p:sp>
      <p:sp>
        <p:nvSpPr>
          <p:cNvPr id="3" name="Content Placeholder 2"/>
          <p:cNvSpPr>
            <a:spLocks noGrp="1"/>
          </p:cNvSpPr>
          <p:nvPr>
            <p:ph sz="quarter" idx="1"/>
          </p:nvPr>
        </p:nvSpPr>
        <p:spPr/>
        <p:txBody>
          <a:bodyPr/>
          <a:lstStyle/>
          <a:p>
            <a:endParaRPr lang="en-US" dirty="0" smtClean="0"/>
          </a:p>
          <a:p>
            <a:r>
              <a:rPr lang="en-US" sz="2800" dirty="0" smtClean="0">
                <a:latin typeface="Calibri" pitchFamily="34" charset="0"/>
              </a:rPr>
              <a:t>Small N</a:t>
            </a:r>
          </a:p>
          <a:p>
            <a:pPr lvl="1"/>
            <a:r>
              <a:rPr lang="en-US" sz="2500" dirty="0" smtClean="0">
                <a:latin typeface="Calibri" pitchFamily="34" charset="0"/>
              </a:rPr>
              <a:t>Randomized but not balanced? (today)</a:t>
            </a:r>
          </a:p>
          <a:p>
            <a:pPr lvl="1"/>
            <a:r>
              <a:rPr lang="en-US" sz="2500" dirty="0">
                <a:latin typeface="Calibri" pitchFamily="34" charset="0"/>
              </a:rPr>
              <a:t>Choice and measurement of </a:t>
            </a:r>
            <a:r>
              <a:rPr lang="en-US" sz="2500" dirty="0" smtClean="0">
                <a:latin typeface="Calibri" pitchFamily="34" charset="0"/>
              </a:rPr>
              <a:t>outcomes (tomorrow)</a:t>
            </a:r>
            <a:endParaRPr lang="en-US" sz="2500" dirty="0">
              <a:latin typeface="Calibri" pitchFamily="34" charset="0"/>
            </a:endParaRPr>
          </a:p>
          <a:p>
            <a:r>
              <a:rPr lang="en-US" sz="2800" dirty="0" smtClean="0">
                <a:latin typeface="Calibri" pitchFamily="34" charset="0"/>
              </a:rPr>
              <a:t>Attrition (today)</a:t>
            </a:r>
          </a:p>
          <a:p>
            <a:r>
              <a:rPr lang="en-US" sz="2800" dirty="0" smtClean="0">
                <a:latin typeface="Calibri" pitchFamily="34" charset="0"/>
              </a:rPr>
              <a:t>Spillovers (today)</a:t>
            </a:r>
          </a:p>
          <a:p>
            <a:r>
              <a:rPr lang="en-US" sz="2800" dirty="0" smtClean="0">
                <a:latin typeface="Calibri" pitchFamily="34" charset="0"/>
              </a:rPr>
              <a:t>Partial compliance and selection bias (today)</a:t>
            </a:r>
          </a:p>
          <a:p>
            <a:r>
              <a:rPr lang="en-US" sz="2800" dirty="0" smtClean="0">
                <a:latin typeface="Calibri" pitchFamily="34" charset="0"/>
              </a:rPr>
              <a:t>Protocol adherence </a:t>
            </a:r>
            <a:r>
              <a:rPr lang="en-US" sz="2800" smtClean="0">
                <a:latin typeface="Calibri" pitchFamily="34" charset="0"/>
              </a:rPr>
              <a:t>(today)</a:t>
            </a:r>
            <a:endParaRPr lang="en-US" dirty="0" smtClean="0"/>
          </a:p>
          <a:p>
            <a:pPr lvl="1"/>
            <a:endParaRPr lang="en-US" dirty="0"/>
          </a:p>
        </p:txBody>
      </p:sp>
    </p:spTree>
    <p:extLst>
      <p:ext uri="{BB962C8B-B14F-4D97-AF65-F5344CB8AC3E}">
        <p14:creationId xmlns:p14="http://schemas.microsoft.com/office/powerpoint/2010/main" val="41427451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Distance: example 2</a:t>
            </a:r>
            <a:endParaRPr lang="en-US" sz="3600" dirty="0"/>
          </a:p>
        </p:txBody>
      </p:sp>
      <p:sp>
        <p:nvSpPr>
          <p:cNvPr id="3" name="Content Placeholder 2"/>
          <p:cNvSpPr>
            <a:spLocks noGrp="1"/>
          </p:cNvSpPr>
          <p:nvPr>
            <p:ph sz="quarter" idx="1"/>
          </p:nvPr>
        </p:nvSpPr>
        <p:spPr>
          <a:xfrm>
            <a:off x="612648" y="1600200"/>
            <a:ext cx="8153400" cy="4876800"/>
          </a:xfrm>
        </p:spPr>
        <p:txBody>
          <a:bodyPr>
            <a:normAutofit/>
          </a:bodyPr>
          <a:lstStyle/>
          <a:p>
            <a:r>
              <a:rPr lang="en-US" sz="2800" dirty="0" smtClean="0">
                <a:latin typeface="Calibri" pitchFamily="34" charset="0"/>
              </a:rPr>
              <a:t>Solution: </a:t>
            </a:r>
          </a:p>
          <a:p>
            <a:pPr lvl="1"/>
            <a:r>
              <a:rPr lang="en-US" sz="2500" dirty="0" smtClean="0">
                <a:latin typeface="Calibri" pitchFamily="34" charset="0"/>
              </a:rPr>
              <a:t>Analysis of baseline data suggests that delivering on behalf of others occurs within a clan, but rarely outside of a clan. </a:t>
            </a:r>
          </a:p>
          <a:p>
            <a:pPr lvl="1"/>
            <a:r>
              <a:rPr lang="en-US" sz="2500" dirty="0" smtClean="0">
                <a:latin typeface="Calibri" pitchFamily="34" charset="0"/>
              </a:rPr>
              <a:t>Randomize at the clan level. </a:t>
            </a:r>
          </a:p>
          <a:p>
            <a:pPr lvl="1"/>
            <a:r>
              <a:rPr lang="en-US" sz="2500" dirty="0" smtClean="0">
                <a:latin typeface="Calibri" pitchFamily="34" charset="0"/>
              </a:rPr>
              <a:t>Collect data on GPS coordinates of clans.</a:t>
            </a:r>
          </a:p>
          <a:p>
            <a:endParaRPr lang="en-US" dirty="0" smtClean="0"/>
          </a:p>
          <a:p>
            <a:endParaRPr lang="en-US" dirty="0"/>
          </a:p>
        </p:txBody>
      </p:sp>
    </p:spTree>
    <p:extLst>
      <p:ext uri="{BB962C8B-B14F-4D97-AF65-F5344CB8AC3E}">
        <p14:creationId xmlns:p14="http://schemas.microsoft.com/office/powerpoint/2010/main" val="307612562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Learning about spillovers</a:t>
            </a:r>
            <a:endParaRPr lang="en-US" sz="3600" dirty="0"/>
          </a:p>
        </p:txBody>
      </p:sp>
      <p:sp>
        <p:nvSpPr>
          <p:cNvPr id="3" name="Content Placeholder 2"/>
          <p:cNvSpPr>
            <a:spLocks noGrp="1"/>
          </p:cNvSpPr>
          <p:nvPr>
            <p:ph sz="quarter" idx="1"/>
          </p:nvPr>
        </p:nvSpPr>
        <p:spPr>
          <a:xfrm>
            <a:off x="612648" y="1600200"/>
            <a:ext cx="8153400" cy="4953000"/>
          </a:xfrm>
        </p:spPr>
        <p:txBody>
          <a:bodyPr>
            <a:noAutofit/>
          </a:bodyPr>
          <a:lstStyle/>
          <a:p>
            <a:r>
              <a:rPr lang="en-US" sz="2800" dirty="0" smtClean="0">
                <a:latin typeface="Calibri" pitchFamily="34" charset="0"/>
              </a:rPr>
              <a:t>Design randomization to learn about spillovers</a:t>
            </a:r>
          </a:p>
          <a:p>
            <a:r>
              <a:rPr lang="en-US" sz="2800" dirty="0" smtClean="0">
                <a:latin typeface="Calibri" pitchFamily="34" charset="0"/>
              </a:rPr>
              <a:t>Define the network: often geographically defined, but other definitions may be important</a:t>
            </a:r>
          </a:p>
          <a:p>
            <a:r>
              <a:rPr lang="en-US" sz="2800" dirty="0" smtClean="0">
                <a:latin typeface="Calibri" pitchFamily="34" charset="0"/>
              </a:rPr>
              <a:t>Key: treat only some people within the network</a:t>
            </a:r>
          </a:p>
          <a:p>
            <a:r>
              <a:rPr lang="en-US" sz="2800" dirty="0" smtClean="0">
                <a:latin typeface="Calibri" pitchFamily="34" charset="0"/>
              </a:rPr>
              <a:t>Three groups: </a:t>
            </a:r>
          </a:p>
          <a:p>
            <a:pPr lvl="1"/>
            <a:r>
              <a:rPr lang="en-US" sz="2500" dirty="0" smtClean="0">
                <a:latin typeface="Calibri" pitchFamily="34" charset="0"/>
              </a:rPr>
              <a:t>Treated (T)</a:t>
            </a:r>
          </a:p>
          <a:p>
            <a:pPr lvl="1"/>
            <a:r>
              <a:rPr lang="en-US" sz="2500" dirty="0" smtClean="0">
                <a:latin typeface="Calibri" pitchFamily="34" charset="0"/>
              </a:rPr>
              <a:t>Untreated in the network of those that are treated (UT)</a:t>
            </a:r>
          </a:p>
          <a:p>
            <a:pPr lvl="1"/>
            <a:r>
              <a:rPr lang="en-US" sz="2500" dirty="0" smtClean="0">
                <a:latin typeface="Calibri" pitchFamily="34" charset="0"/>
              </a:rPr>
              <a:t>Control (C)</a:t>
            </a:r>
          </a:p>
          <a:p>
            <a:r>
              <a:rPr lang="en-US" sz="2800" dirty="0">
                <a:latin typeface="Calibri" pitchFamily="34" charset="0"/>
              </a:rPr>
              <a:t>Assess impact on untreated individuals in </a:t>
            </a:r>
            <a:r>
              <a:rPr lang="en-US" sz="2800" dirty="0" smtClean="0">
                <a:latin typeface="Calibri" pitchFamily="34" charset="0"/>
              </a:rPr>
              <a:t>networks by comparing UT to C. </a:t>
            </a:r>
            <a:endParaRPr lang="en-US" sz="2800" dirty="0">
              <a:latin typeface="Calibri" pitchFamily="34" charset="0"/>
            </a:endParaRPr>
          </a:p>
          <a:p>
            <a:pPr marL="365760" lvl="1" indent="0">
              <a:buNone/>
            </a:pPr>
            <a:endParaRPr lang="en-US" sz="2800" dirty="0"/>
          </a:p>
        </p:txBody>
      </p:sp>
    </p:spTree>
    <p:extLst>
      <p:ext uri="{BB962C8B-B14F-4D97-AF65-F5344CB8AC3E}">
        <p14:creationId xmlns:p14="http://schemas.microsoft.com/office/powerpoint/2010/main" val="4575694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about spillovers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Treating some people in a network: </a:t>
            </a:r>
          </a:p>
          <a:p>
            <a:pPr lvl="1"/>
            <a:r>
              <a:rPr lang="en-US" dirty="0" smtClean="0"/>
              <a:t>Select treatment network and randomly select only some members for treatment </a:t>
            </a:r>
          </a:p>
          <a:p>
            <a:pPr lvl="1"/>
            <a:r>
              <a:rPr lang="en-US" dirty="0" smtClean="0"/>
              <a:t>Randomly select individuals/villages, and collect data on networks at baseline in order to define untreated that “know” treated. [Use proportion, otherwise picking up those in high density areas or those with </a:t>
            </a:r>
            <a:r>
              <a:rPr lang="en-US" smtClean="0"/>
              <a:t>larger networks]</a:t>
            </a:r>
            <a:endParaRPr lang="en-US" dirty="0" smtClean="0"/>
          </a:p>
          <a:p>
            <a:r>
              <a:rPr lang="en-US" dirty="0"/>
              <a:t>When not geographically defined, collect data on networks at baseline </a:t>
            </a:r>
          </a:p>
          <a:p>
            <a:pPr lvl="1"/>
            <a:r>
              <a:rPr lang="en-US" dirty="0"/>
              <a:t>Networks may also change as a result of intervention, evidence to suggest they often do</a:t>
            </a:r>
          </a:p>
          <a:p>
            <a:pPr lvl="1"/>
            <a:r>
              <a:rPr lang="en-US" dirty="0"/>
              <a:t>Can’t define networks ex-post</a:t>
            </a:r>
          </a:p>
          <a:p>
            <a:endParaRPr lang="en-US" dirty="0" smtClean="0"/>
          </a:p>
        </p:txBody>
      </p:sp>
    </p:spTree>
    <p:extLst>
      <p:ext uri="{BB962C8B-B14F-4D97-AF65-F5344CB8AC3E}">
        <p14:creationId xmlns:p14="http://schemas.microsoft.com/office/powerpoint/2010/main" val="19448392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Learning about spillovers</a:t>
            </a:r>
            <a:endParaRPr lang="en-US" sz="3600" dirty="0"/>
          </a:p>
        </p:txBody>
      </p:sp>
      <p:sp>
        <p:nvSpPr>
          <p:cNvPr id="3" name="Content Placeholder 2"/>
          <p:cNvSpPr>
            <a:spLocks noGrp="1"/>
          </p:cNvSpPr>
          <p:nvPr>
            <p:ph sz="quarter" idx="1"/>
          </p:nvPr>
        </p:nvSpPr>
        <p:spPr>
          <a:xfrm>
            <a:off x="612648" y="1600200"/>
            <a:ext cx="8153400" cy="4953000"/>
          </a:xfrm>
        </p:spPr>
        <p:txBody>
          <a:bodyPr>
            <a:noAutofit/>
          </a:bodyPr>
          <a:lstStyle/>
          <a:p>
            <a:r>
              <a:rPr lang="en-US" sz="2800" dirty="0" smtClean="0">
                <a:latin typeface="Calibri" pitchFamily="34" charset="0"/>
              </a:rPr>
              <a:t>Could also vary the proportion of those treated within any cluster to vary share of network treated</a:t>
            </a:r>
          </a:p>
          <a:p>
            <a:r>
              <a:rPr lang="en-US" sz="2800" dirty="0" smtClean="0">
                <a:latin typeface="Calibri" pitchFamily="34" charset="0"/>
              </a:rPr>
              <a:t>This allows us to assess whether network effects are the same when many people have access to a service/market/information compared to when few people have this access. </a:t>
            </a:r>
          </a:p>
          <a:p>
            <a:r>
              <a:rPr lang="en-US" sz="2800" dirty="0" smtClean="0">
                <a:latin typeface="Calibri" pitchFamily="34" charset="0"/>
              </a:rPr>
              <a:t>Example:</a:t>
            </a:r>
          </a:p>
          <a:p>
            <a:pPr lvl="1"/>
            <a:r>
              <a:rPr lang="en-US" sz="2400" dirty="0" smtClean="0">
                <a:latin typeface="Calibri" pitchFamily="34" charset="0"/>
              </a:rPr>
              <a:t>Control villages: no intervention</a:t>
            </a:r>
          </a:p>
          <a:p>
            <a:pPr lvl="1"/>
            <a:r>
              <a:rPr lang="en-US" sz="2400" dirty="0" smtClean="0">
                <a:latin typeface="Calibri" pitchFamily="34" charset="0"/>
              </a:rPr>
              <a:t>Treatment villages A: randomly select 10 people for treatment</a:t>
            </a:r>
          </a:p>
          <a:p>
            <a:pPr lvl="1"/>
            <a:r>
              <a:rPr lang="en-US" sz="2400" dirty="0" smtClean="0">
                <a:latin typeface="Calibri" pitchFamily="34" charset="0"/>
              </a:rPr>
              <a:t>Treatment villages B: randomly select 50 people for treatment</a:t>
            </a:r>
          </a:p>
          <a:p>
            <a:pPr lvl="1"/>
            <a:endParaRPr lang="en-US" sz="2800" dirty="0"/>
          </a:p>
        </p:txBody>
      </p:sp>
    </p:spTree>
    <p:extLst>
      <p:ext uri="{BB962C8B-B14F-4D97-AF65-F5344CB8AC3E}">
        <p14:creationId xmlns:p14="http://schemas.microsoft.com/office/powerpoint/2010/main" val="353326852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Learning about spillovers, example</a:t>
            </a:r>
            <a:endParaRPr lang="en-US" dirty="0"/>
          </a:p>
        </p:txBody>
      </p:sp>
      <p:sp>
        <p:nvSpPr>
          <p:cNvPr id="3" name="Content Placeholder 2"/>
          <p:cNvSpPr>
            <a:spLocks noGrp="1"/>
          </p:cNvSpPr>
          <p:nvPr>
            <p:ph sz="quarter" idx="1"/>
          </p:nvPr>
        </p:nvSpPr>
        <p:spPr>
          <a:xfrm>
            <a:off x="612648" y="1600200"/>
            <a:ext cx="8153400" cy="4953000"/>
          </a:xfrm>
        </p:spPr>
        <p:txBody>
          <a:bodyPr>
            <a:noAutofit/>
          </a:bodyPr>
          <a:lstStyle/>
          <a:p>
            <a:pPr lvl="1"/>
            <a:r>
              <a:rPr lang="en-US" sz="2800" dirty="0" err="1" smtClean="0"/>
              <a:t>Gine</a:t>
            </a:r>
            <a:r>
              <a:rPr lang="en-US" sz="2800" dirty="0" smtClean="0"/>
              <a:t>, </a:t>
            </a:r>
            <a:r>
              <a:rPr lang="en-US" sz="2800" dirty="0" err="1" smtClean="0"/>
              <a:t>Karlan</a:t>
            </a:r>
            <a:r>
              <a:rPr lang="en-US" sz="2800" dirty="0" smtClean="0"/>
              <a:t> and </a:t>
            </a:r>
            <a:r>
              <a:rPr lang="en-US" sz="2800" dirty="0" err="1" smtClean="0"/>
              <a:t>Ngatia</a:t>
            </a:r>
            <a:r>
              <a:rPr lang="en-US" sz="2800" dirty="0" smtClean="0"/>
              <a:t>: how do farmers in Kenya learn about an insurance product? Are social network effects important? Are they equally important when marketing intensity is high and low?</a:t>
            </a:r>
          </a:p>
          <a:p>
            <a:pPr lvl="1"/>
            <a:r>
              <a:rPr lang="en-US" sz="2800" dirty="0" smtClean="0"/>
              <a:t>Randomize provision of comics and vouchers.</a:t>
            </a:r>
          </a:p>
          <a:p>
            <a:pPr lvl="1"/>
            <a:r>
              <a:rPr lang="en-US" sz="2800" dirty="0" smtClean="0"/>
              <a:t>Define clusters of households first by geographic distance. </a:t>
            </a:r>
          </a:p>
          <a:p>
            <a:pPr lvl="1"/>
            <a:r>
              <a:rPr lang="en-US" sz="2800" dirty="0" smtClean="0"/>
              <a:t>Treat some households in cluster, vary the proportion of households treated.</a:t>
            </a:r>
          </a:p>
        </p:txBody>
      </p:sp>
    </p:spTree>
    <p:extLst>
      <p:ext uri="{BB962C8B-B14F-4D97-AF65-F5344CB8AC3E}">
        <p14:creationId xmlns:p14="http://schemas.microsoft.com/office/powerpoint/2010/main" val="309129886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about spillovers, example</a:t>
            </a:r>
            <a:endParaRPr lang="en-US"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427202449"/>
              </p:ext>
            </p:extLst>
          </p:nvPr>
        </p:nvGraphicFramePr>
        <p:xfrm>
          <a:off x="612775" y="1600200"/>
          <a:ext cx="8153400" cy="4114800"/>
        </p:xfrm>
        <a:graphic>
          <a:graphicData uri="http://schemas.openxmlformats.org/drawingml/2006/table">
            <a:tbl>
              <a:tblPr firstRow="1" bandRow="1">
                <a:tableStyleId>{5DA37D80-6434-44D0-A028-1B22A696006F}</a:tableStyleId>
              </a:tblPr>
              <a:tblGrid>
                <a:gridCol w="2717800"/>
                <a:gridCol w="2717800"/>
                <a:gridCol w="2717800"/>
              </a:tblGrid>
              <a:tr h="370840">
                <a:tc>
                  <a:txBody>
                    <a:bodyPr/>
                    <a:lstStyle/>
                    <a:p>
                      <a:endParaRPr lang="en-US" sz="2800" dirty="0"/>
                    </a:p>
                  </a:txBody>
                  <a:tcPr/>
                </a:tc>
                <a:tc>
                  <a:txBody>
                    <a:bodyPr/>
                    <a:lstStyle/>
                    <a:p>
                      <a:r>
                        <a:rPr lang="en-US" sz="2800" dirty="0" smtClean="0"/>
                        <a:t>Comic</a:t>
                      </a:r>
                      <a:r>
                        <a:rPr lang="en-US" sz="2800" baseline="0" dirty="0" smtClean="0"/>
                        <a:t>s</a:t>
                      </a:r>
                      <a:endParaRPr lang="en-US" sz="2800" dirty="0"/>
                    </a:p>
                  </a:txBody>
                  <a:tcPr/>
                </a:tc>
                <a:tc>
                  <a:txBody>
                    <a:bodyPr/>
                    <a:lstStyle/>
                    <a:p>
                      <a:r>
                        <a:rPr lang="en-US" sz="2800" dirty="0" smtClean="0"/>
                        <a:t>Vouchers</a:t>
                      </a:r>
                      <a:endParaRPr lang="en-US" sz="2800" dirty="0"/>
                    </a:p>
                  </a:txBody>
                  <a:tcPr/>
                </a:tc>
              </a:tr>
              <a:tr h="370840">
                <a:tc>
                  <a:txBody>
                    <a:bodyPr/>
                    <a:lstStyle/>
                    <a:p>
                      <a:r>
                        <a:rPr lang="en-US" sz="2800" b="1" dirty="0" smtClean="0"/>
                        <a:t>3 in 5 people in cluster provided</a:t>
                      </a:r>
                      <a:endParaRPr lang="en-US" sz="2800" b="1" dirty="0"/>
                    </a:p>
                  </a:txBody>
                  <a:tcPr/>
                </a:tc>
                <a:tc>
                  <a:txBody>
                    <a:bodyPr/>
                    <a:lstStyle/>
                    <a:p>
                      <a:r>
                        <a:rPr lang="en-US" sz="2800" dirty="0" smtClean="0"/>
                        <a:t>Positive effect on those with comic, no effect on those without</a:t>
                      </a:r>
                      <a:endParaRPr lang="en-US" sz="2800" dirty="0"/>
                    </a:p>
                  </a:txBody>
                  <a:tcPr/>
                </a:tc>
                <a:tc>
                  <a:txBody>
                    <a:bodyPr/>
                    <a:lstStyle/>
                    <a:p>
                      <a:r>
                        <a:rPr lang="en-US" sz="2800" dirty="0" smtClean="0"/>
                        <a:t>Positive effect on those with voucher, no effect on those without</a:t>
                      </a:r>
                      <a:endParaRPr lang="en-US" sz="2800" dirty="0"/>
                    </a:p>
                  </a:txBody>
                  <a:tcPr/>
                </a:tc>
              </a:tr>
              <a:tr h="370840">
                <a:tc>
                  <a:txBody>
                    <a:bodyPr/>
                    <a:lstStyle/>
                    <a:p>
                      <a:r>
                        <a:rPr lang="en-US" sz="2800" b="1" dirty="0" smtClean="0"/>
                        <a:t>1 in 5 people in cluster provided</a:t>
                      </a:r>
                      <a:endParaRPr lang="en-US" sz="2800" b="1" dirty="0"/>
                    </a:p>
                  </a:txBody>
                  <a:tcPr/>
                </a:tc>
                <a:tc>
                  <a:txBody>
                    <a:bodyPr/>
                    <a:lstStyle/>
                    <a:p>
                      <a:r>
                        <a:rPr lang="en-US" sz="2800" dirty="0" smtClean="0"/>
                        <a:t>No effect on those with comic, no effect on those without</a:t>
                      </a:r>
                      <a:endParaRPr lang="en-US" sz="2800" dirty="0"/>
                    </a:p>
                  </a:txBody>
                  <a:tcPr/>
                </a:tc>
                <a:tc>
                  <a:txBody>
                    <a:bodyPr/>
                    <a:lstStyle/>
                    <a:p>
                      <a:r>
                        <a:rPr lang="en-US" sz="2800" dirty="0" smtClean="0"/>
                        <a:t>Positive effect on those with voucher, no effect on those without</a:t>
                      </a:r>
                      <a:endParaRPr lang="en-US" sz="2800" dirty="0"/>
                    </a:p>
                  </a:txBody>
                  <a:tcPr/>
                </a:tc>
              </a:tr>
            </a:tbl>
          </a:graphicData>
        </a:graphic>
      </p:graphicFrame>
    </p:spTree>
    <p:extLst>
      <p:ext uri="{BB962C8B-B14F-4D97-AF65-F5344CB8AC3E}">
        <p14:creationId xmlns:p14="http://schemas.microsoft.com/office/powerpoint/2010/main" val="34577565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Outline</a:t>
            </a:r>
            <a:endParaRPr lang="en-US" sz="3600" dirty="0"/>
          </a:p>
        </p:txBody>
      </p:sp>
      <p:sp>
        <p:nvSpPr>
          <p:cNvPr id="3" name="Content Placeholder 2"/>
          <p:cNvSpPr>
            <a:spLocks noGrp="1"/>
          </p:cNvSpPr>
          <p:nvPr>
            <p:ph sz="quarter" idx="1"/>
          </p:nvPr>
        </p:nvSpPr>
        <p:spPr/>
        <p:txBody>
          <a:bodyPr>
            <a:normAutofit/>
          </a:bodyPr>
          <a:lstStyle/>
          <a:p>
            <a:endParaRPr lang="en-US" sz="3200" dirty="0" smtClean="0"/>
          </a:p>
          <a:p>
            <a:r>
              <a:rPr lang="en-US" sz="3200" dirty="0" smtClean="0">
                <a:solidFill>
                  <a:srgbClr val="7F7F7F"/>
                </a:solidFill>
                <a:latin typeface="Calibri" charset="0"/>
              </a:rPr>
              <a:t>Randomized but not balanced?</a:t>
            </a:r>
          </a:p>
          <a:p>
            <a:r>
              <a:rPr lang="en-US" sz="3200" dirty="0" smtClean="0">
                <a:solidFill>
                  <a:srgbClr val="7F7F7F"/>
                </a:solidFill>
                <a:latin typeface="Calibri" charset="0"/>
              </a:rPr>
              <a:t>Attrition</a:t>
            </a:r>
          </a:p>
          <a:p>
            <a:r>
              <a:rPr lang="en-US" sz="3200" dirty="0" smtClean="0">
                <a:solidFill>
                  <a:srgbClr val="7F7F7F"/>
                </a:solidFill>
                <a:latin typeface="Calibri" charset="0"/>
              </a:rPr>
              <a:t>Spillovers</a:t>
            </a:r>
          </a:p>
          <a:p>
            <a:r>
              <a:rPr lang="en-US" sz="3200" b="1" dirty="0" smtClean="0">
                <a:latin typeface="Calibri" charset="0"/>
              </a:rPr>
              <a:t>Partial compliance and selection bias</a:t>
            </a:r>
          </a:p>
          <a:p>
            <a:r>
              <a:rPr lang="en-US" sz="3200" dirty="0" smtClean="0">
                <a:solidFill>
                  <a:srgbClr val="7F7F7F"/>
                </a:solidFill>
                <a:latin typeface="Calibri" charset="0"/>
              </a:rPr>
              <a:t>Protocol adherence</a:t>
            </a:r>
            <a:endParaRPr lang="en-US" sz="3200" dirty="0" smtClean="0"/>
          </a:p>
          <a:p>
            <a:pPr lvl="1"/>
            <a:endParaRPr lang="en-US" sz="2800" dirty="0"/>
          </a:p>
        </p:txBody>
      </p:sp>
    </p:spTree>
    <p:extLst>
      <p:ext uri="{BB962C8B-B14F-4D97-AF65-F5344CB8AC3E}">
        <p14:creationId xmlns:p14="http://schemas.microsoft.com/office/powerpoint/2010/main" val="414274510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txBox="1">
            <a:spLocks noGrp="1"/>
          </p:cNvSpPr>
          <p:nvPr>
            <p:ph type="body" idx="4294967295"/>
          </p:nvPr>
        </p:nvSpPr>
        <p:spPr/>
        <p:txBody>
          <a:bodyPr>
            <a:normAutofit/>
          </a:bodyPr>
          <a:lstStyle/>
          <a:p>
            <a:pPr eaLnBrk="1"/>
            <a:r>
              <a:rPr sz="2800" dirty="0" smtClean="0">
                <a:latin typeface="Calibri" pitchFamily="34" charset="0"/>
                <a:ea typeface="Arial Unicode MS" pitchFamily="34" charset="-128"/>
                <a:cs typeface="Tahoma" pitchFamily="34" charset="0"/>
              </a:rPr>
              <a:t>Sample selection bias could arise if factors other than random assignment influence program allocation</a:t>
            </a:r>
          </a:p>
          <a:p>
            <a:pPr lvl="1" eaLnBrk="1"/>
            <a:r>
              <a:rPr sz="2400" dirty="0" smtClean="0">
                <a:latin typeface="Calibri" pitchFamily="34" charset="0"/>
                <a:ea typeface="Arial Unicode MS" pitchFamily="34" charset="-128"/>
                <a:cs typeface="Tahoma" pitchFamily="34" charset="0"/>
              </a:rPr>
              <a:t>Even if intended allocation of program was random, the actual allocation may not be</a:t>
            </a:r>
            <a:endParaRPr lang="en-US" sz="2400" dirty="0" smtClean="0">
              <a:latin typeface="Calibri" pitchFamily="34" charset="0"/>
              <a:ea typeface="Arial Unicode MS" pitchFamily="34" charset="-128"/>
              <a:cs typeface="Tahoma" pitchFamily="34" charset="0"/>
            </a:endParaRPr>
          </a:p>
          <a:p>
            <a:pPr marL="365760" lvl="1" indent="0" eaLnBrk="1">
              <a:buNone/>
            </a:pPr>
            <a:endParaRPr sz="2800" dirty="0" smtClean="0">
              <a:latin typeface="Calibri" pitchFamily="34" charset="0"/>
              <a:ea typeface="Arial Unicode MS" pitchFamily="34" charset="-128"/>
              <a:cs typeface="Tahoma" pitchFamily="34" charset="0"/>
            </a:endParaRPr>
          </a:p>
        </p:txBody>
      </p:sp>
      <p:sp>
        <p:nvSpPr>
          <p:cNvPr id="45059" name="Rectangle 2"/>
          <p:cNvSpPr txBox="1">
            <a:spLocks noGrp="1"/>
          </p:cNvSpPr>
          <p:nvPr>
            <p:ph type="title"/>
          </p:nvPr>
        </p:nvSpPr>
        <p:spPr>
          <a:xfrm>
            <a:off x="457200" y="274638"/>
            <a:ext cx="8229600" cy="1143000"/>
          </a:xfrm>
        </p:spPr>
        <p:txBody>
          <a:bodyPr anchor="ctr">
            <a:normAutofit/>
          </a:bodyPr>
          <a:lstStyle/>
          <a:p>
            <a:pPr marL="0" indent="0" eaLnBrk="1">
              <a:spcBef>
                <a:spcPct val="0"/>
              </a:spcBef>
              <a:buSzTx/>
              <a:buFontTx/>
              <a:buNone/>
            </a:pPr>
            <a:r>
              <a:rPr lang="en-US" sz="3600" dirty="0" smtClean="0">
                <a:latin typeface="Calibri" pitchFamily="34" charset="0"/>
                <a:ea typeface="Arial Unicode MS" pitchFamily="34" charset="-128"/>
                <a:cs typeface="Tahoma" pitchFamily="34" charset="0"/>
              </a:rPr>
              <a:t>Selection bias: risks</a:t>
            </a:r>
            <a:endParaRPr sz="3600" smtClean="0">
              <a:latin typeface="Calibri" pitchFamily="34" charset="0"/>
              <a:ea typeface="Arial Unicode MS" pitchFamily="34" charset="-128"/>
              <a:cs typeface="Tahoma" pitchFamily="34" charset="0"/>
            </a:endParaRPr>
          </a:p>
        </p:txBody>
      </p:sp>
      <p:sp>
        <p:nvSpPr>
          <p:cNvPr id="4" name="Rectangle 5"/>
          <p:cNvSpPr txBox="1"/>
          <p:nvPr/>
        </p:nvSpPr>
        <p:spPr>
          <a:xfrm>
            <a:off x="6553200" y="6356350"/>
            <a:ext cx="2133600" cy="365125"/>
          </a:xfrm>
          <a:prstGeom prst="rect">
            <a:avLst/>
          </a:prstGeom>
          <a:noFill/>
          <a:ln>
            <a:noFill/>
          </a:ln>
        </p:spPr>
        <p:txBody>
          <a:bodyPr anchor="ctr" compatLnSpc="0"/>
          <a:lstStyle/>
          <a:p>
            <a:pPr algn="r" fontAlgn="auto">
              <a:spcBef>
                <a:spcPts val="0"/>
              </a:spcBef>
              <a:spcAft>
                <a:spcPts val="0"/>
              </a:spcAft>
              <a:defRPr/>
            </a:pPr>
            <a:fld id="{A8081B0C-0438-486D-AFB7-753FA341310E}" type="slidenum">
              <a:rPr lang="en-US" sz="1200">
                <a:solidFill>
                  <a:srgbClr val="558ED5"/>
                </a:solidFill>
                <a:latin typeface="Arial" pitchFamily="18"/>
                <a:ea typeface="Arial Unicode MS" pitchFamily="2"/>
                <a:cs typeface="Tahoma" pitchFamily="2"/>
              </a:rPr>
              <a:pPr algn="r" fontAlgn="auto">
                <a:spcBef>
                  <a:spcPts val="0"/>
                </a:spcBef>
                <a:spcAft>
                  <a:spcPts val="0"/>
                </a:spcAft>
                <a:defRPr/>
              </a:pPr>
              <a:t>57</a:t>
            </a:fld>
            <a:endParaRPr lang="en-US" sz="1200">
              <a:solidFill>
                <a:srgbClr val="558ED5"/>
              </a:solidFill>
              <a:latin typeface="Arial" pitchFamily="18"/>
              <a:ea typeface="Arial Unicode MS" pitchFamily="2"/>
              <a:cs typeface="Tahoma" pitchFamily="2"/>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txBox="1">
            <a:spLocks noGrp="1"/>
          </p:cNvSpPr>
          <p:nvPr>
            <p:ph type="body" idx="4294967295"/>
          </p:nvPr>
        </p:nvSpPr>
        <p:spPr/>
        <p:txBody>
          <a:bodyPr>
            <a:normAutofit/>
          </a:bodyPr>
          <a:lstStyle/>
          <a:p>
            <a:r>
              <a:rPr lang="en-US" sz="2800" dirty="0" smtClean="0">
                <a:latin typeface="Calibri" pitchFamily="34" charset="0"/>
                <a:ea typeface="Arial Unicode MS" pitchFamily="34" charset="-128"/>
                <a:cs typeface="Tahoma" pitchFamily="34" charset="0"/>
              </a:rPr>
              <a:t>Individuals assigned to comparison group could attempt to move into treatment group</a:t>
            </a:r>
          </a:p>
          <a:p>
            <a:r>
              <a:rPr lang="en-US" sz="2800" dirty="0" smtClean="0">
                <a:latin typeface="Calibri" pitchFamily="34" charset="0"/>
                <a:ea typeface="Arial Unicode MS" pitchFamily="34" charset="-128"/>
                <a:cs typeface="Tahoma" pitchFamily="34" charset="0"/>
              </a:rPr>
              <a:t>Alternatively, individuals allocated to treatment group may not receive treatment (partial compliance)</a:t>
            </a:r>
          </a:p>
          <a:p>
            <a:r>
              <a:rPr lang="en-US" sz="2800" dirty="0" smtClean="0">
                <a:latin typeface="Calibri" pitchFamily="34" charset="0"/>
                <a:ea typeface="Arial Unicode MS" pitchFamily="34" charset="-128"/>
                <a:cs typeface="Tahoma" pitchFamily="34" charset="0"/>
              </a:rPr>
              <a:t>Can you just compare beneficiaries and non-beneficiaries anyway? Why not?</a:t>
            </a:r>
          </a:p>
          <a:p>
            <a:pPr lvl="1" eaLnBrk="1"/>
            <a:endParaRPr sz="2800" dirty="0" smtClean="0">
              <a:latin typeface="Calibri" pitchFamily="34" charset="0"/>
              <a:ea typeface="Arial Unicode MS" pitchFamily="34" charset="-128"/>
              <a:cs typeface="Tahoma" pitchFamily="34" charset="0"/>
            </a:endParaRPr>
          </a:p>
        </p:txBody>
      </p:sp>
      <p:sp>
        <p:nvSpPr>
          <p:cNvPr id="45059" name="Rectangle 2"/>
          <p:cNvSpPr txBox="1">
            <a:spLocks noGrp="1"/>
          </p:cNvSpPr>
          <p:nvPr>
            <p:ph type="title"/>
          </p:nvPr>
        </p:nvSpPr>
        <p:spPr>
          <a:xfrm>
            <a:off x="457200" y="274638"/>
            <a:ext cx="8229600" cy="1143000"/>
          </a:xfrm>
        </p:spPr>
        <p:txBody>
          <a:bodyPr anchor="ctr">
            <a:normAutofit/>
          </a:bodyPr>
          <a:lstStyle/>
          <a:p>
            <a:pPr marL="0" indent="0" eaLnBrk="1">
              <a:spcBef>
                <a:spcPct val="0"/>
              </a:spcBef>
              <a:buSzTx/>
              <a:buFontTx/>
              <a:buNone/>
            </a:pPr>
            <a:r>
              <a:rPr lang="en-US" sz="3600" dirty="0" smtClean="0">
                <a:latin typeface="Calibri" pitchFamily="34" charset="0"/>
                <a:ea typeface="Arial Unicode MS" pitchFamily="34" charset="-128"/>
                <a:cs typeface="Tahoma" pitchFamily="34" charset="0"/>
              </a:rPr>
              <a:t>Selection bias: risks</a:t>
            </a:r>
            <a:endParaRPr sz="3600" smtClean="0">
              <a:latin typeface="Calibri" pitchFamily="34" charset="0"/>
              <a:ea typeface="Arial Unicode MS" pitchFamily="34" charset="-128"/>
              <a:cs typeface="Tahoma" pitchFamily="34" charset="0"/>
            </a:endParaRPr>
          </a:p>
        </p:txBody>
      </p:sp>
      <p:sp>
        <p:nvSpPr>
          <p:cNvPr id="4" name="Rectangle 5"/>
          <p:cNvSpPr txBox="1"/>
          <p:nvPr/>
        </p:nvSpPr>
        <p:spPr>
          <a:xfrm>
            <a:off x="6553200" y="6356350"/>
            <a:ext cx="2133600" cy="365125"/>
          </a:xfrm>
          <a:prstGeom prst="rect">
            <a:avLst/>
          </a:prstGeom>
          <a:noFill/>
          <a:ln>
            <a:noFill/>
          </a:ln>
        </p:spPr>
        <p:txBody>
          <a:bodyPr anchor="ctr" compatLnSpc="0"/>
          <a:lstStyle/>
          <a:p>
            <a:pPr algn="r" fontAlgn="auto">
              <a:spcBef>
                <a:spcPts val="0"/>
              </a:spcBef>
              <a:spcAft>
                <a:spcPts val="0"/>
              </a:spcAft>
              <a:defRPr/>
            </a:pPr>
            <a:fld id="{A8081B0C-0438-486D-AFB7-753FA341310E}" type="slidenum">
              <a:rPr lang="en-US" sz="1200">
                <a:solidFill>
                  <a:srgbClr val="558ED5"/>
                </a:solidFill>
                <a:latin typeface="Arial" pitchFamily="18"/>
                <a:ea typeface="Arial Unicode MS" pitchFamily="2"/>
                <a:cs typeface="Tahoma" pitchFamily="2"/>
              </a:rPr>
              <a:pPr algn="r" fontAlgn="auto">
                <a:spcBef>
                  <a:spcPts val="0"/>
                </a:spcBef>
                <a:spcAft>
                  <a:spcPts val="0"/>
                </a:spcAft>
                <a:defRPr/>
              </a:pPr>
              <a:t>58</a:t>
            </a:fld>
            <a:endParaRPr lang="en-US" sz="1200">
              <a:solidFill>
                <a:srgbClr val="558ED5"/>
              </a:solidFill>
              <a:latin typeface="Arial" pitchFamily="18"/>
              <a:ea typeface="Arial Unicode MS" pitchFamily="2"/>
              <a:cs typeface="Tahoma" pitchFamily="2"/>
            </a:endParaRPr>
          </a:p>
        </p:txBody>
      </p:sp>
    </p:spTree>
    <p:extLst>
      <p:ext uri="{BB962C8B-B14F-4D97-AF65-F5344CB8AC3E}">
        <p14:creationId xmlns:p14="http://schemas.microsoft.com/office/powerpoint/2010/main" val="2118098041"/>
      </p:ext>
    </p:extLst>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txBox="1">
            <a:spLocks noGrp="1"/>
          </p:cNvSpPr>
          <p:nvPr>
            <p:ph type="title"/>
          </p:nvPr>
        </p:nvSpPr>
        <p:spPr>
          <a:xfrm>
            <a:off x="457200" y="274638"/>
            <a:ext cx="8229600" cy="1143000"/>
          </a:xfrm>
        </p:spPr>
        <p:txBody>
          <a:bodyPr anchor="ctr">
            <a:normAutofit/>
          </a:bodyPr>
          <a:lstStyle/>
          <a:p>
            <a:pPr marL="0" indent="0" eaLnBrk="1">
              <a:spcBef>
                <a:spcPct val="0"/>
              </a:spcBef>
              <a:buSzTx/>
              <a:buFontTx/>
              <a:buNone/>
            </a:pPr>
            <a:r>
              <a:rPr lang="en-US" sz="3600" dirty="0" smtClean="0"/>
              <a:t>Selection bias: risk</a:t>
            </a:r>
          </a:p>
        </p:txBody>
      </p:sp>
      <p:sp>
        <p:nvSpPr>
          <p:cNvPr id="3" name="Rectangle 5"/>
          <p:cNvSpPr txBox="1"/>
          <p:nvPr/>
        </p:nvSpPr>
        <p:spPr>
          <a:xfrm>
            <a:off x="4572000" y="6477000"/>
            <a:ext cx="4343400" cy="381000"/>
          </a:xfrm>
          <a:prstGeom prst="rect">
            <a:avLst/>
          </a:prstGeom>
          <a:noFill/>
          <a:ln>
            <a:noFill/>
          </a:ln>
        </p:spPr>
        <p:txBody>
          <a:bodyPr anchor="ctr" compatLnSpc="0"/>
          <a:lstStyle/>
          <a:p>
            <a:pPr algn="r" fontAlgn="auto">
              <a:spcBef>
                <a:spcPts val="0"/>
              </a:spcBef>
              <a:spcAft>
                <a:spcPts val="0"/>
              </a:spcAft>
              <a:defRPr/>
            </a:pPr>
            <a:fld id="{9D937633-26E8-4378-AB7A-D0DDAB41D2E2}" type="slidenum">
              <a:rPr lang="en-US" sz="1000">
                <a:solidFill>
                  <a:srgbClr val="000000"/>
                </a:solidFill>
                <a:latin typeface="Tahoma" pitchFamily="34"/>
                <a:ea typeface="Arial Unicode MS" pitchFamily="2"/>
                <a:cs typeface="Arial" pitchFamily="2"/>
              </a:rPr>
              <a:pPr algn="r" fontAlgn="auto">
                <a:spcBef>
                  <a:spcPts val="0"/>
                </a:spcBef>
                <a:spcAft>
                  <a:spcPts val="0"/>
                </a:spcAft>
                <a:defRPr/>
              </a:pPr>
              <a:t>59</a:t>
            </a:fld>
            <a:endParaRPr lang="en-US" sz="1000">
              <a:solidFill>
                <a:srgbClr val="000000"/>
              </a:solidFill>
              <a:latin typeface="Tahoma" pitchFamily="34"/>
              <a:ea typeface="Arial Unicode MS" pitchFamily="2"/>
              <a:cs typeface="Arial" pitchFamily="2"/>
            </a:endParaRPr>
          </a:p>
        </p:txBody>
      </p:sp>
      <p:sp>
        <p:nvSpPr>
          <p:cNvPr id="4" name="Freeform 20"/>
          <p:cNvSpPr/>
          <p:nvPr/>
        </p:nvSpPr>
        <p:spPr>
          <a:xfrm>
            <a:off x="617538" y="1900238"/>
            <a:ext cx="1246187" cy="4195762"/>
          </a:xfrm>
          <a:custGeom>
            <a:avLst/>
            <a:gdLst>
              <a:gd name="f0" fmla="val 10800000"/>
              <a:gd name="f1" fmla="val 5400000"/>
              <a:gd name="f2" fmla="val 180"/>
              <a:gd name="f3" fmla="val w"/>
              <a:gd name="f4" fmla="val h"/>
              <a:gd name="f5" fmla="val 0"/>
              <a:gd name="f6" fmla="val 1246407"/>
              <a:gd name="f7" fmla="val 4195625"/>
              <a:gd name="f8" fmla="val 124641"/>
              <a:gd name="f9" fmla="val 91584"/>
              <a:gd name="f10" fmla="val 13132"/>
              <a:gd name="f11" fmla="val 59881"/>
              <a:gd name="f12" fmla="val 36507"/>
              <a:gd name="f13" fmla="val 59882"/>
              <a:gd name="f14" fmla="val 91585"/>
              <a:gd name="f15" fmla="val 1"/>
              <a:gd name="f16" fmla="val 124642"/>
              <a:gd name="f17" fmla="val 1121766"/>
              <a:gd name="f18" fmla="val 1154823"/>
              <a:gd name="f19" fmla="val 1186526"/>
              <a:gd name="f20" fmla="val 1209900"/>
              <a:gd name="f21" fmla="val 1233275"/>
              <a:gd name="f22" fmla="val 1246406"/>
              <a:gd name="f23" fmla="val 1440089"/>
              <a:gd name="f24" fmla="val 2755537"/>
              <a:gd name="f25" fmla="val 4070984"/>
              <a:gd name="f26" fmla="val 4104041"/>
              <a:gd name="f27" fmla="val 4135744"/>
              <a:gd name="f28" fmla="val 4159119"/>
              <a:gd name="f29" fmla="val 1186525"/>
              <a:gd name="f30" fmla="val 4182494"/>
              <a:gd name="f31" fmla="val 1154822"/>
              <a:gd name="f32" fmla="val 1121765"/>
              <a:gd name="f33" fmla="val 4182493"/>
              <a:gd name="f34" fmla="val 36506"/>
              <a:gd name="f35" fmla="val 4159118"/>
              <a:gd name="f36" fmla="val 13131"/>
              <a:gd name="f37" fmla="val 4135743"/>
              <a:gd name="f38" fmla="val 4104040"/>
              <a:gd name="f39" fmla="val 4070983"/>
              <a:gd name="f40" fmla="+- 0 0 0"/>
              <a:gd name="f41" fmla="*/ f3 1 1246407"/>
              <a:gd name="f42" fmla="*/ f4 1 4195625"/>
              <a:gd name="f43" fmla="+- f7 0 f5"/>
              <a:gd name="f44" fmla="+- f6 0 f5"/>
              <a:gd name="f45" fmla="*/ f40 f0 1"/>
              <a:gd name="f46" fmla="*/ f44 1 1246407"/>
              <a:gd name="f47" fmla="*/ f43 1 4195625"/>
              <a:gd name="f48" fmla="*/ 0 f44 1"/>
              <a:gd name="f49" fmla="*/ 124641 f43 1"/>
              <a:gd name="f50" fmla="*/ 36507 f44 1"/>
              <a:gd name="f51" fmla="*/ 36507 f43 1"/>
              <a:gd name="f52" fmla="*/ 124642 f44 1"/>
              <a:gd name="f53" fmla="*/ 1 f43 1"/>
              <a:gd name="f54" fmla="*/ 1121766 f44 1"/>
              <a:gd name="f55" fmla="*/ 0 f43 1"/>
              <a:gd name="f56" fmla="*/ 1209900 f44 1"/>
              <a:gd name="f57" fmla="*/ 1246406 f44 1"/>
              <a:gd name="f58" fmla="*/ 124642 f43 1"/>
              <a:gd name="f59" fmla="*/ 1246407 f44 1"/>
              <a:gd name="f60" fmla="*/ 4070984 f43 1"/>
              <a:gd name="f61" fmla="*/ 4159119 f43 1"/>
              <a:gd name="f62" fmla="*/ 1121765 f44 1"/>
              <a:gd name="f63" fmla="*/ 4195625 f43 1"/>
              <a:gd name="f64" fmla="*/ 124641 f44 1"/>
              <a:gd name="f65" fmla="*/ 36506 f44 1"/>
              <a:gd name="f66" fmla="*/ 4159118 f43 1"/>
              <a:gd name="f67" fmla="*/ 4070983 f43 1"/>
              <a:gd name="f68" fmla="*/ f45 1 f2"/>
              <a:gd name="f69" fmla="*/ f48 1 1246407"/>
              <a:gd name="f70" fmla="*/ f49 1 4195625"/>
              <a:gd name="f71" fmla="*/ f50 1 1246407"/>
              <a:gd name="f72" fmla="*/ f51 1 4195625"/>
              <a:gd name="f73" fmla="*/ f52 1 1246407"/>
              <a:gd name="f74" fmla="*/ f53 1 4195625"/>
              <a:gd name="f75" fmla="*/ f54 1 1246407"/>
              <a:gd name="f76" fmla="*/ f55 1 4195625"/>
              <a:gd name="f77" fmla="*/ f56 1 1246407"/>
              <a:gd name="f78" fmla="*/ f57 1 1246407"/>
              <a:gd name="f79" fmla="*/ f58 1 4195625"/>
              <a:gd name="f80" fmla="*/ f59 1 1246407"/>
              <a:gd name="f81" fmla="*/ f60 1 4195625"/>
              <a:gd name="f82" fmla="*/ f61 1 4195625"/>
              <a:gd name="f83" fmla="*/ f62 1 1246407"/>
              <a:gd name="f84" fmla="*/ f63 1 4195625"/>
              <a:gd name="f85" fmla="*/ f64 1 1246407"/>
              <a:gd name="f86" fmla="*/ f65 1 1246407"/>
              <a:gd name="f87" fmla="*/ f66 1 4195625"/>
              <a:gd name="f88" fmla="*/ f67 1 4195625"/>
              <a:gd name="f89" fmla="*/ f5 1 f46"/>
              <a:gd name="f90" fmla="*/ f6 1 f46"/>
              <a:gd name="f91" fmla="*/ f5 1 f47"/>
              <a:gd name="f92" fmla="*/ f7 1 f47"/>
              <a:gd name="f93" fmla="+- f68 0 f1"/>
              <a:gd name="f94" fmla="*/ f69 1 f46"/>
              <a:gd name="f95" fmla="*/ f70 1 f47"/>
              <a:gd name="f96" fmla="*/ f71 1 f46"/>
              <a:gd name="f97" fmla="*/ f72 1 f47"/>
              <a:gd name="f98" fmla="*/ f73 1 f46"/>
              <a:gd name="f99" fmla="*/ f74 1 f47"/>
              <a:gd name="f100" fmla="*/ f75 1 f46"/>
              <a:gd name="f101" fmla="*/ f76 1 f47"/>
              <a:gd name="f102" fmla="*/ f77 1 f46"/>
              <a:gd name="f103" fmla="*/ f78 1 f46"/>
              <a:gd name="f104" fmla="*/ f79 1 f47"/>
              <a:gd name="f105" fmla="*/ f80 1 f46"/>
              <a:gd name="f106" fmla="*/ f81 1 f47"/>
              <a:gd name="f107" fmla="*/ f82 1 f47"/>
              <a:gd name="f108" fmla="*/ f83 1 f46"/>
              <a:gd name="f109" fmla="*/ f84 1 f47"/>
              <a:gd name="f110" fmla="*/ f85 1 f46"/>
              <a:gd name="f111" fmla="*/ f86 1 f46"/>
              <a:gd name="f112" fmla="*/ f87 1 f47"/>
              <a:gd name="f113" fmla="*/ f88 1 f47"/>
              <a:gd name="f114" fmla="*/ f89 f41 1"/>
              <a:gd name="f115" fmla="*/ f90 f41 1"/>
              <a:gd name="f116" fmla="*/ f92 f42 1"/>
              <a:gd name="f117" fmla="*/ f91 f42 1"/>
              <a:gd name="f118" fmla="*/ f94 f41 1"/>
              <a:gd name="f119" fmla="*/ f95 f42 1"/>
              <a:gd name="f120" fmla="*/ f96 f41 1"/>
              <a:gd name="f121" fmla="*/ f97 f42 1"/>
              <a:gd name="f122" fmla="*/ f98 f41 1"/>
              <a:gd name="f123" fmla="*/ f99 f42 1"/>
              <a:gd name="f124" fmla="*/ f100 f41 1"/>
              <a:gd name="f125" fmla="*/ f101 f42 1"/>
              <a:gd name="f126" fmla="*/ f102 f41 1"/>
              <a:gd name="f127" fmla="*/ f103 f41 1"/>
              <a:gd name="f128" fmla="*/ f104 f42 1"/>
              <a:gd name="f129" fmla="*/ f105 f41 1"/>
              <a:gd name="f130" fmla="*/ f106 f42 1"/>
              <a:gd name="f131" fmla="*/ f107 f42 1"/>
              <a:gd name="f132" fmla="*/ f108 f41 1"/>
              <a:gd name="f133" fmla="*/ f109 f42 1"/>
              <a:gd name="f134" fmla="*/ f110 f41 1"/>
              <a:gd name="f135" fmla="*/ f111 f41 1"/>
              <a:gd name="f136" fmla="*/ f112 f42 1"/>
              <a:gd name="f137" fmla="*/ f113 f42 1"/>
            </a:gdLst>
            <a:ahLst/>
            <a:cxnLst>
              <a:cxn ang="3cd4">
                <a:pos x="hc" y="t"/>
              </a:cxn>
              <a:cxn ang="0">
                <a:pos x="r" y="vc"/>
              </a:cxn>
              <a:cxn ang="cd4">
                <a:pos x="hc" y="b"/>
              </a:cxn>
              <a:cxn ang="cd2">
                <a:pos x="l" y="vc"/>
              </a:cxn>
              <a:cxn ang="f93">
                <a:pos x="f118" y="f119"/>
              </a:cxn>
              <a:cxn ang="f93">
                <a:pos x="f120" y="f121"/>
              </a:cxn>
              <a:cxn ang="f93">
                <a:pos x="f122" y="f123"/>
              </a:cxn>
              <a:cxn ang="f93">
                <a:pos x="f124" y="f125"/>
              </a:cxn>
              <a:cxn ang="f93">
                <a:pos x="f126" y="f121"/>
              </a:cxn>
              <a:cxn ang="f93">
                <a:pos x="f127" y="f128"/>
              </a:cxn>
              <a:cxn ang="f93">
                <a:pos x="f129" y="f130"/>
              </a:cxn>
              <a:cxn ang="f93">
                <a:pos x="f126" y="f131"/>
              </a:cxn>
              <a:cxn ang="f93">
                <a:pos x="f132" y="f133"/>
              </a:cxn>
              <a:cxn ang="f93">
                <a:pos x="f134" y="f133"/>
              </a:cxn>
              <a:cxn ang="f93">
                <a:pos x="f135" y="f136"/>
              </a:cxn>
              <a:cxn ang="f93">
                <a:pos x="f118" y="f137"/>
              </a:cxn>
              <a:cxn ang="f93">
                <a:pos x="f118" y="f119"/>
              </a:cxn>
            </a:cxnLst>
            <a:rect l="f114" t="f117" r="f115" b="f116"/>
            <a:pathLst>
              <a:path w="1246407" h="4195625">
                <a:moveTo>
                  <a:pt x="f5" y="f8"/>
                </a:moveTo>
                <a:cubicBezTo>
                  <a:pt x="f5" y="f9"/>
                  <a:pt x="f10" y="f11"/>
                  <a:pt x="f12" y="f12"/>
                </a:cubicBezTo>
                <a:cubicBezTo>
                  <a:pt x="f13" y="f10"/>
                  <a:pt x="f14" y="f15"/>
                  <a:pt x="f16" y="f15"/>
                </a:cubicBezTo>
                <a:lnTo>
                  <a:pt x="f17" y="f5"/>
                </a:lnTo>
                <a:cubicBezTo>
                  <a:pt x="f18" y="f5"/>
                  <a:pt x="f19" y="f10"/>
                  <a:pt x="f20" y="f12"/>
                </a:cubicBezTo>
                <a:cubicBezTo>
                  <a:pt x="f21" y="f13"/>
                  <a:pt x="f22" y="f14"/>
                  <a:pt x="f22" y="f16"/>
                </a:cubicBezTo>
                <a:cubicBezTo>
                  <a:pt x="f22" y="f23"/>
                  <a:pt x="f6" y="f24"/>
                  <a:pt x="f6" y="f25"/>
                </a:cubicBezTo>
                <a:cubicBezTo>
                  <a:pt x="f6" y="f26"/>
                  <a:pt x="f21" y="f27"/>
                  <a:pt x="f20" y="f28"/>
                </a:cubicBezTo>
                <a:cubicBezTo>
                  <a:pt x="f29" y="f30"/>
                  <a:pt x="f31" y="f7"/>
                  <a:pt x="f32" y="f7"/>
                </a:cubicBezTo>
                <a:lnTo>
                  <a:pt x="f8" y="f7"/>
                </a:lnTo>
                <a:cubicBezTo>
                  <a:pt x="f9" y="f7"/>
                  <a:pt x="f11" y="f33"/>
                  <a:pt x="f34" y="f35"/>
                </a:cubicBezTo>
                <a:cubicBezTo>
                  <a:pt x="f36" y="f37"/>
                  <a:pt x="f5" y="f38"/>
                  <a:pt x="f5" y="f39"/>
                </a:cubicBezTo>
                <a:lnTo>
                  <a:pt x="f5" y="f8"/>
                </a:lnTo>
                <a:close/>
              </a:path>
            </a:pathLst>
          </a:custGeom>
          <a:solidFill>
            <a:schemeClr val="accent2"/>
          </a:solidFill>
          <a:ln>
            <a:noFill/>
            <a:prstDash val="solid"/>
          </a:ln>
          <a:effectLst>
            <a:outerShdw dist="23040" dir="5400000" algn="tl">
              <a:srgbClr val="000000">
                <a:alpha val="35000"/>
              </a:srgbClr>
            </a:outerShdw>
          </a:effectLst>
        </p:spPr>
        <p:txBody>
          <a:bodyPr lIns="47880" tIns="47880" rIns="47880" bIns="47880" anchor="ctr" anchorCtr="1" compatLnSpc="0"/>
          <a:lstStyle/>
          <a:p>
            <a:pPr algn="ctr" fontAlgn="auto">
              <a:spcBef>
                <a:spcPts val="0"/>
              </a:spcBef>
              <a:spcAft>
                <a:spcPts val="0"/>
              </a:spcAft>
              <a:defRPr/>
            </a:pPr>
            <a:r>
              <a:rPr lang="en-US" b="1" dirty="0">
                <a:solidFill>
                  <a:srgbClr val="FFFFFF"/>
                </a:solidFill>
                <a:latin typeface="Arial Unicode MS" pitchFamily="34"/>
                <a:ea typeface="Arial Unicode MS" pitchFamily="34"/>
                <a:cs typeface="Arial Unicode MS" pitchFamily="34"/>
              </a:rPr>
              <a:t>Target Population</a:t>
            </a:r>
          </a:p>
        </p:txBody>
      </p:sp>
      <p:sp>
        <p:nvSpPr>
          <p:cNvPr id="5" name="Freeform 21"/>
          <p:cNvSpPr/>
          <p:nvPr/>
        </p:nvSpPr>
        <p:spPr>
          <a:xfrm rot="3400200">
            <a:off x="1652588" y="3624263"/>
            <a:ext cx="908050" cy="25400"/>
          </a:xfrm>
          <a:custGeom>
            <a:avLst/>
            <a:gdLst>
              <a:gd name="f0" fmla="val 10800000"/>
              <a:gd name="f1" fmla="val 5400000"/>
              <a:gd name="f2" fmla="val 180"/>
              <a:gd name="f3" fmla="val w"/>
              <a:gd name="f4" fmla="val h"/>
              <a:gd name="f5" fmla="val 0"/>
              <a:gd name="f6" fmla="val 907436"/>
              <a:gd name="f7" fmla="val 24785"/>
              <a:gd name="f8" fmla="val 12392"/>
              <a:gd name="f9" fmla="+- 0 0 0"/>
              <a:gd name="f10" fmla="*/ f3 1 907436"/>
              <a:gd name="f11" fmla="*/ f4 1 24785"/>
              <a:gd name="f12" fmla="+- f7 0 f5"/>
              <a:gd name="f13" fmla="+- f6 0 f5"/>
              <a:gd name="f14" fmla="*/ f9 f0 1"/>
              <a:gd name="f15" fmla="*/ f13 1 907436"/>
              <a:gd name="f16" fmla="*/ f12 1 24785"/>
              <a:gd name="f17" fmla="*/ 0 f13 1"/>
              <a:gd name="f18" fmla="*/ 12392 f12 1"/>
              <a:gd name="f19" fmla="*/ 907436 f13 1"/>
              <a:gd name="f20" fmla="*/ f14 1 f2"/>
              <a:gd name="f21" fmla="*/ f17 1 907436"/>
              <a:gd name="f22" fmla="*/ f18 1 24785"/>
              <a:gd name="f23" fmla="*/ f19 1 907436"/>
              <a:gd name="f24" fmla="*/ f5 1 f15"/>
              <a:gd name="f25" fmla="*/ f6 1 f15"/>
              <a:gd name="f26" fmla="*/ f5 1 f16"/>
              <a:gd name="f27" fmla="*/ f7 1 f16"/>
              <a:gd name="f28" fmla="+- f20 0 f1"/>
              <a:gd name="f29" fmla="*/ f21 1 f15"/>
              <a:gd name="f30" fmla="*/ f22 1 f16"/>
              <a:gd name="f31" fmla="*/ f23 1 f15"/>
              <a:gd name="f32" fmla="*/ f24 f10 1"/>
              <a:gd name="f33" fmla="*/ f25 f10 1"/>
              <a:gd name="f34" fmla="*/ f27 f11 1"/>
              <a:gd name="f35" fmla="*/ f26 f11 1"/>
              <a:gd name="f36" fmla="*/ f29 f10 1"/>
              <a:gd name="f37" fmla="*/ f30 f11 1"/>
              <a:gd name="f38" fmla="*/ f31 f10 1"/>
            </a:gdLst>
            <a:ahLst/>
            <a:cxnLst>
              <a:cxn ang="3cd4">
                <a:pos x="hc" y="t"/>
              </a:cxn>
              <a:cxn ang="0">
                <a:pos x="r" y="vc"/>
              </a:cxn>
              <a:cxn ang="cd4">
                <a:pos x="hc" y="b"/>
              </a:cxn>
              <a:cxn ang="cd2">
                <a:pos x="l" y="vc"/>
              </a:cxn>
              <a:cxn ang="f28">
                <a:pos x="f36" y="f37"/>
              </a:cxn>
              <a:cxn ang="f28">
                <a:pos x="f38" y="f37"/>
              </a:cxn>
            </a:cxnLst>
            <a:rect l="f32" t="f35" r="f33" b="f34"/>
            <a:pathLst>
              <a:path w="907436" h="24785">
                <a:moveTo>
                  <a:pt x="f5" y="f8"/>
                </a:moveTo>
                <a:lnTo>
                  <a:pt x="f6" y="f8"/>
                </a:lnTo>
              </a:path>
            </a:pathLst>
          </a:custGeom>
          <a:noFill/>
          <a:ln w="9360">
            <a:solidFill>
              <a:srgbClr val="BF504D"/>
            </a:solidFill>
            <a:prstDash val="solid"/>
          </a:ln>
        </p:spPr>
        <p:txBody>
          <a:bodyPr lIns="443879" tIns="0" rIns="443879" bIns="0" anchor="ctr" anchorCtr="1" compatLnSpc="0"/>
          <a:lstStyle/>
          <a:p>
            <a:pPr fontAlgn="auto" hangingPunct="0">
              <a:spcBef>
                <a:spcPts val="0"/>
              </a:spcBef>
              <a:spcAft>
                <a:spcPts val="0"/>
              </a:spcAft>
              <a:defRPr/>
            </a:pPr>
            <a:endParaRPr lang="fr-FR">
              <a:latin typeface="Arial" pitchFamily="18"/>
              <a:ea typeface="Arial Unicode MS" pitchFamily="2"/>
              <a:cs typeface="Tahoma" pitchFamily="2"/>
            </a:endParaRPr>
          </a:p>
        </p:txBody>
      </p:sp>
      <p:sp>
        <p:nvSpPr>
          <p:cNvPr id="6" name="Freeform 23"/>
          <p:cNvSpPr/>
          <p:nvPr/>
        </p:nvSpPr>
        <p:spPr>
          <a:xfrm>
            <a:off x="2355850" y="1943100"/>
            <a:ext cx="1246188" cy="2628900"/>
          </a:xfrm>
          <a:custGeom>
            <a:avLst/>
            <a:gdLst>
              <a:gd name="f0" fmla="val 10800000"/>
              <a:gd name="f1" fmla="val 5400000"/>
              <a:gd name="f2" fmla="val 180"/>
              <a:gd name="f3" fmla="val w"/>
              <a:gd name="f4" fmla="val h"/>
              <a:gd name="f5" fmla="val 0"/>
              <a:gd name="f6" fmla="val 1246407"/>
              <a:gd name="f7" fmla="val 2629253"/>
              <a:gd name="f8" fmla="val 124641"/>
              <a:gd name="f9" fmla="val 91584"/>
              <a:gd name="f10" fmla="val 13132"/>
              <a:gd name="f11" fmla="val 59881"/>
              <a:gd name="f12" fmla="val 36507"/>
              <a:gd name="f13" fmla="val 59882"/>
              <a:gd name="f14" fmla="val 91585"/>
              <a:gd name="f15" fmla="val 1"/>
              <a:gd name="f16" fmla="val 124642"/>
              <a:gd name="f17" fmla="val 1121766"/>
              <a:gd name="f18" fmla="val 1154823"/>
              <a:gd name="f19" fmla="val 1186526"/>
              <a:gd name="f20" fmla="val 1209900"/>
              <a:gd name="f21" fmla="val 1233275"/>
              <a:gd name="f22" fmla="val 1246406"/>
              <a:gd name="f23" fmla="val 917965"/>
              <a:gd name="f24" fmla="val 1711289"/>
              <a:gd name="f25" fmla="val 2504612"/>
              <a:gd name="f26" fmla="val 2537669"/>
              <a:gd name="f27" fmla="val 2569372"/>
              <a:gd name="f28" fmla="val 2592747"/>
              <a:gd name="f29" fmla="val 1186525"/>
              <a:gd name="f30" fmla="val 2616122"/>
              <a:gd name="f31" fmla="val 1154822"/>
              <a:gd name="f32" fmla="val 1121765"/>
              <a:gd name="f33" fmla="val 2616121"/>
              <a:gd name="f34" fmla="val 36506"/>
              <a:gd name="f35" fmla="val 2592746"/>
              <a:gd name="f36" fmla="val 13131"/>
              <a:gd name="f37" fmla="val 2569371"/>
              <a:gd name="f38" fmla="val 2537668"/>
              <a:gd name="f39" fmla="val 2504611"/>
              <a:gd name="f40" fmla="+- 0 0 0"/>
              <a:gd name="f41" fmla="*/ f3 1 1246407"/>
              <a:gd name="f42" fmla="*/ f4 1 2629253"/>
              <a:gd name="f43" fmla="+- f7 0 f5"/>
              <a:gd name="f44" fmla="+- f6 0 f5"/>
              <a:gd name="f45" fmla="*/ f40 f0 1"/>
              <a:gd name="f46" fmla="*/ f44 1 1246407"/>
              <a:gd name="f47" fmla="*/ f43 1 2629253"/>
              <a:gd name="f48" fmla="*/ 0 f44 1"/>
              <a:gd name="f49" fmla="*/ 124641 f43 1"/>
              <a:gd name="f50" fmla="*/ 36507 f44 1"/>
              <a:gd name="f51" fmla="*/ 36507 f43 1"/>
              <a:gd name="f52" fmla="*/ 124642 f44 1"/>
              <a:gd name="f53" fmla="*/ 1 f43 1"/>
              <a:gd name="f54" fmla="*/ 1121766 f44 1"/>
              <a:gd name="f55" fmla="*/ 0 f43 1"/>
              <a:gd name="f56" fmla="*/ 1209900 f44 1"/>
              <a:gd name="f57" fmla="*/ 1246406 f44 1"/>
              <a:gd name="f58" fmla="*/ 124642 f43 1"/>
              <a:gd name="f59" fmla="*/ 1246407 f44 1"/>
              <a:gd name="f60" fmla="*/ 2504612 f43 1"/>
              <a:gd name="f61" fmla="*/ 2592747 f43 1"/>
              <a:gd name="f62" fmla="*/ 1121765 f44 1"/>
              <a:gd name="f63" fmla="*/ 2629253 f43 1"/>
              <a:gd name="f64" fmla="*/ 124641 f44 1"/>
              <a:gd name="f65" fmla="*/ 36506 f44 1"/>
              <a:gd name="f66" fmla="*/ 2592746 f43 1"/>
              <a:gd name="f67" fmla="*/ 2504611 f43 1"/>
              <a:gd name="f68" fmla="*/ f45 1 f2"/>
              <a:gd name="f69" fmla="*/ f48 1 1246407"/>
              <a:gd name="f70" fmla="*/ f49 1 2629253"/>
              <a:gd name="f71" fmla="*/ f50 1 1246407"/>
              <a:gd name="f72" fmla="*/ f51 1 2629253"/>
              <a:gd name="f73" fmla="*/ f52 1 1246407"/>
              <a:gd name="f74" fmla="*/ f53 1 2629253"/>
              <a:gd name="f75" fmla="*/ f54 1 1246407"/>
              <a:gd name="f76" fmla="*/ f55 1 2629253"/>
              <a:gd name="f77" fmla="*/ f56 1 1246407"/>
              <a:gd name="f78" fmla="*/ f57 1 1246407"/>
              <a:gd name="f79" fmla="*/ f58 1 2629253"/>
              <a:gd name="f80" fmla="*/ f59 1 1246407"/>
              <a:gd name="f81" fmla="*/ f60 1 2629253"/>
              <a:gd name="f82" fmla="*/ f61 1 2629253"/>
              <a:gd name="f83" fmla="*/ f62 1 1246407"/>
              <a:gd name="f84" fmla="*/ f63 1 2629253"/>
              <a:gd name="f85" fmla="*/ f64 1 1246407"/>
              <a:gd name="f86" fmla="*/ f65 1 1246407"/>
              <a:gd name="f87" fmla="*/ f66 1 2629253"/>
              <a:gd name="f88" fmla="*/ f67 1 2629253"/>
              <a:gd name="f89" fmla="*/ f5 1 f46"/>
              <a:gd name="f90" fmla="*/ f6 1 f46"/>
              <a:gd name="f91" fmla="*/ f5 1 f47"/>
              <a:gd name="f92" fmla="*/ f7 1 f47"/>
              <a:gd name="f93" fmla="+- f68 0 f1"/>
              <a:gd name="f94" fmla="*/ f69 1 f46"/>
              <a:gd name="f95" fmla="*/ f70 1 f47"/>
              <a:gd name="f96" fmla="*/ f71 1 f46"/>
              <a:gd name="f97" fmla="*/ f72 1 f47"/>
              <a:gd name="f98" fmla="*/ f73 1 f46"/>
              <a:gd name="f99" fmla="*/ f74 1 f47"/>
              <a:gd name="f100" fmla="*/ f75 1 f46"/>
              <a:gd name="f101" fmla="*/ f76 1 f47"/>
              <a:gd name="f102" fmla="*/ f77 1 f46"/>
              <a:gd name="f103" fmla="*/ f78 1 f46"/>
              <a:gd name="f104" fmla="*/ f79 1 f47"/>
              <a:gd name="f105" fmla="*/ f80 1 f46"/>
              <a:gd name="f106" fmla="*/ f81 1 f47"/>
              <a:gd name="f107" fmla="*/ f82 1 f47"/>
              <a:gd name="f108" fmla="*/ f83 1 f46"/>
              <a:gd name="f109" fmla="*/ f84 1 f47"/>
              <a:gd name="f110" fmla="*/ f85 1 f46"/>
              <a:gd name="f111" fmla="*/ f86 1 f46"/>
              <a:gd name="f112" fmla="*/ f87 1 f47"/>
              <a:gd name="f113" fmla="*/ f88 1 f47"/>
              <a:gd name="f114" fmla="*/ f89 f41 1"/>
              <a:gd name="f115" fmla="*/ f90 f41 1"/>
              <a:gd name="f116" fmla="*/ f92 f42 1"/>
              <a:gd name="f117" fmla="*/ f91 f42 1"/>
              <a:gd name="f118" fmla="*/ f94 f41 1"/>
              <a:gd name="f119" fmla="*/ f95 f42 1"/>
              <a:gd name="f120" fmla="*/ f96 f41 1"/>
              <a:gd name="f121" fmla="*/ f97 f42 1"/>
              <a:gd name="f122" fmla="*/ f98 f41 1"/>
              <a:gd name="f123" fmla="*/ f99 f42 1"/>
              <a:gd name="f124" fmla="*/ f100 f41 1"/>
              <a:gd name="f125" fmla="*/ f101 f42 1"/>
              <a:gd name="f126" fmla="*/ f102 f41 1"/>
              <a:gd name="f127" fmla="*/ f103 f41 1"/>
              <a:gd name="f128" fmla="*/ f104 f42 1"/>
              <a:gd name="f129" fmla="*/ f105 f41 1"/>
              <a:gd name="f130" fmla="*/ f106 f42 1"/>
              <a:gd name="f131" fmla="*/ f107 f42 1"/>
              <a:gd name="f132" fmla="*/ f108 f41 1"/>
              <a:gd name="f133" fmla="*/ f109 f42 1"/>
              <a:gd name="f134" fmla="*/ f110 f41 1"/>
              <a:gd name="f135" fmla="*/ f111 f41 1"/>
              <a:gd name="f136" fmla="*/ f112 f42 1"/>
              <a:gd name="f137" fmla="*/ f113 f42 1"/>
            </a:gdLst>
            <a:ahLst/>
            <a:cxnLst>
              <a:cxn ang="3cd4">
                <a:pos x="hc" y="t"/>
              </a:cxn>
              <a:cxn ang="0">
                <a:pos x="r" y="vc"/>
              </a:cxn>
              <a:cxn ang="cd4">
                <a:pos x="hc" y="b"/>
              </a:cxn>
              <a:cxn ang="cd2">
                <a:pos x="l" y="vc"/>
              </a:cxn>
              <a:cxn ang="f93">
                <a:pos x="f118" y="f119"/>
              </a:cxn>
              <a:cxn ang="f93">
                <a:pos x="f120" y="f121"/>
              </a:cxn>
              <a:cxn ang="f93">
                <a:pos x="f122" y="f123"/>
              </a:cxn>
              <a:cxn ang="f93">
                <a:pos x="f124" y="f125"/>
              </a:cxn>
              <a:cxn ang="f93">
                <a:pos x="f126" y="f121"/>
              </a:cxn>
              <a:cxn ang="f93">
                <a:pos x="f127" y="f128"/>
              </a:cxn>
              <a:cxn ang="f93">
                <a:pos x="f129" y="f130"/>
              </a:cxn>
              <a:cxn ang="f93">
                <a:pos x="f126" y="f131"/>
              </a:cxn>
              <a:cxn ang="f93">
                <a:pos x="f132" y="f133"/>
              </a:cxn>
              <a:cxn ang="f93">
                <a:pos x="f134" y="f133"/>
              </a:cxn>
              <a:cxn ang="f93">
                <a:pos x="f135" y="f136"/>
              </a:cxn>
              <a:cxn ang="f93">
                <a:pos x="f118" y="f137"/>
              </a:cxn>
              <a:cxn ang="f93">
                <a:pos x="f118" y="f119"/>
              </a:cxn>
            </a:cxnLst>
            <a:rect l="f114" t="f117" r="f115" b="f116"/>
            <a:pathLst>
              <a:path w="1246407" h="2629253">
                <a:moveTo>
                  <a:pt x="f5" y="f8"/>
                </a:moveTo>
                <a:cubicBezTo>
                  <a:pt x="f5" y="f9"/>
                  <a:pt x="f10" y="f11"/>
                  <a:pt x="f12" y="f12"/>
                </a:cubicBezTo>
                <a:cubicBezTo>
                  <a:pt x="f13" y="f10"/>
                  <a:pt x="f14" y="f15"/>
                  <a:pt x="f16" y="f15"/>
                </a:cubicBezTo>
                <a:lnTo>
                  <a:pt x="f17" y="f5"/>
                </a:lnTo>
                <a:cubicBezTo>
                  <a:pt x="f18" y="f5"/>
                  <a:pt x="f19" y="f10"/>
                  <a:pt x="f20" y="f12"/>
                </a:cubicBezTo>
                <a:cubicBezTo>
                  <a:pt x="f21" y="f13"/>
                  <a:pt x="f22" y="f14"/>
                  <a:pt x="f22" y="f16"/>
                </a:cubicBezTo>
                <a:cubicBezTo>
                  <a:pt x="f22" y="f23"/>
                  <a:pt x="f6" y="f24"/>
                  <a:pt x="f6" y="f25"/>
                </a:cubicBezTo>
                <a:cubicBezTo>
                  <a:pt x="f6" y="f26"/>
                  <a:pt x="f21" y="f27"/>
                  <a:pt x="f20" y="f28"/>
                </a:cubicBezTo>
                <a:cubicBezTo>
                  <a:pt x="f29" y="f30"/>
                  <a:pt x="f31" y="f7"/>
                  <a:pt x="f32" y="f7"/>
                </a:cubicBezTo>
                <a:lnTo>
                  <a:pt x="f8" y="f7"/>
                </a:lnTo>
                <a:cubicBezTo>
                  <a:pt x="f9" y="f7"/>
                  <a:pt x="f11" y="f33"/>
                  <a:pt x="f34" y="f35"/>
                </a:cubicBezTo>
                <a:cubicBezTo>
                  <a:pt x="f36" y="f37"/>
                  <a:pt x="f5" y="f38"/>
                  <a:pt x="f5" y="f39"/>
                </a:cubicBezTo>
                <a:lnTo>
                  <a:pt x="f5" y="f8"/>
                </a:lnTo>
                <a:close/>
              </a:path>
            </a:pathLst>
          </a:custGeom>
          <a:solidFill>
            <a:schemeClr val="accent2"/>
          </a:solidFill>
          <a:ln>
            <a:noFill/>
            <a:prstDash val="solid"/>
          </a:ln>
          <a:effectLst>
            <a:outerShdw dist="23040" dir="5400000" algn="tl">
              <a:srgbClr val="000000">
                <a:alpha val="35000"/>
              </a:srgbClr>
            </a:outerShdw>
          </a:effectLst>
        </p:spPr>
        <p:txBody>
          <a:bodyPr lIns="45360" tIns="45360" rIns="45360" bIns="45360" anchor="ctr" anchorCtr="1" compatLnSpc="0"/>
          <a:lstStyle/>
          <a:p>
            <a:pPr algn="ctr" fontAlgn="auto">
              <a:spcBef>
                <a:spcPts val="0"/>
              </a:spcBef>
              <a:spcAft>
                <a:spcPts val="0"/>
              </a:spcAft>
              <a:defRPr/>
            </a:pPr>
            <a:r>
              <a:rPr lang="en-US" sz="1400" b="1">
                <a:solidFill>
                  <a:srgbClr val="FFFFFF"/>
                </a:solidFill>
                <a:latin typeface="Arial" pitchFamily="34"/>
                <a:ea typeface="Arial Unicode MS" pitchFamily="34"/>
                <a:cs typeface="Arial" pitchFamily="34"/>
              </a:rPr>
              <a:t>Not in evaluation</a:t>
            </a:r>
          </a:p>
        </p:txBody>
      </p:sp>
      <p:sp>
        <p:nvSpPr>
          <p:cNvPr id="7" name="Freeform 24"/>
          <p:cNvSpPr/>
          <p:nvPr/>
        </p:nvSpPr>
        <p:spPr>
          <a:xfrm rot="4193400" flipV="1">
            <a:off x="1748632" y="5326856"/>
            <a:ext cx="715962" cy="473075"/>
          </a:xfrm>
          <a:custGeom>
            <a:avLst/>
            <a:gdLst>
              <a:gd name="f0" fmla="val 10800000"/>
              <a:gd name="f1" fmla="val 5400000"/>
              <a:gd name="f2" fmla="val 180"/>
              <a:gd name="f3" fmla="val w"/>
              <a:gd name="f4" fmla="val h"/>
              <a:gd name="f5" fmla="val 0"/>
              <a:gd name="f6" fmla="val 1449787"/>
              <a:gd name="f7" fmla="val 24785"/>
              <a:gd name="f8" fmla="val 12392"/>
              <a:gd name="f9" fmla="+- 0 0 0"/>
              <a:gd name="f10" fmla="*/ f3 1 1449787"/>
              <a:gd name="f11" fmla="*/ f4 1 24785"/>
              <a:gd name="f12" fmla="+- f7 0 f5"/>
              <a:gd name="f13" fmla="+- f6 0 f5"/>
              <a:gd name="f14" fmla="*/ f9 f0 1"/>
              <a:gd name="f15" fmla="*/ f13 1 1449787"/>
              <a:gd name="f16" fmla="*/ f12 1 24785"/>
              <a:gd name="f17" fmla="*/ 0 f13 1"/>
              <a:gd name="f18" fmla="*/ 12392 f12 1"/>
              <a:gd name="f19" fmla="*/ 1449787 f13 1"/>
              <a:gd name="f20" fmla="*/ f14 1 f2"/>
              <a:gd name="f21" fmla="*/ f17 1 1449787"/>
              <a:gd name="f22" fmla="*/ f18 1 24785"/>
              <a:gd name="f23" fmla="*/ f19 1 1449787"/>
              <a:gd name="f24" fmla="*/ f5 1 f15"/>
              <a:gd name="f25" fmla="*/ f6 1 f15"/>
              <a:gd name="f26" fmla="*/ f5 1 f16"/>
              <a:gd name="f27" fmla="*/ f7 1 f16"/>
              <a:gd name="f28" fmla="+- f20 0 f1"/>
              <a:gd name="f29" fmla="*/ f21 1 f15"/>
              <a:gd name="f30" fmla="*/ f22 1 f16"/>
              <a:gd name="f31" fmla="*/ f23 1 f15"/>
              <a:gd name="f32" fmla="*/ f24 f10 1"/>
              <a:gd name="f33" fmla="*/ f25 f10 1"/>
              <a:gd name="f34" fmla="*/ f27 f11 1"/>
              <a:gd name="f35" fmla="*/ f26 f11 1"/>
              <a:gd name="f36" fmla="*/ f29 f10 1"/>
              <a:gd name="f37" fmla="*/ f30 f11 1"/>
              <a:gd name="f38" fmla="*/ f31 f10 1"/>
            </a:gdLst>
            <a:ahLst/>
            <a:cxnLst>
              <a:cxn ang="3cd4">
                <a:pos x="hc" y="t"/>
              </a:cxn>
              <a:cxn ang="0">
                <a:pos x="r" y="vc"/>
              </a:cxn>
              <a:cxn ang="cd4">
                <a:pos x="hc" y="b"/>
              </a:cxn>
              <a:cxn ang="cd2">
                <a:pos x="l" y="vc"/>
              </a:cxn>
              <a:cxn ang="f28">
                <a:pos x="f36" y="f37"/>
              </a:cxn>
              <a:cxn ang="f28">
                <a:pos x="f38" y="f37"/>
              </a:cxn>
            </a:cxnLst>
            <a:rect l="f32" t="f35" r="f33" b="f34"/>
            <a:pathLst>
              <a:path w="1449787" h="24785">
                <a:moveTo>
                  <a:pt x="f5" y="f8"/>
                </a:moveTo>
                <a:lnTo>
                  <a:pt x="f6" y="f8"/>
                </a:lnTo>
              </a:path>
            </a:pathLst>
          </a:custGeom>
          <a:noFill/>
          <a:ln w="9360">
            <a:solidFill>
              <a:srgbClr val="BF504D"/>
            </a:solidFill>
            <a:prstDash val="solid"/>
          </a:ln>
        </p:spPr>
        <p:txBody>
          <a:bodyPr lIns="701280" tIns="0" rIns="701280" bIns="0" anchor="ctr" anchorCtr="1" compatLnSpc="0"/>
          <a:lstStyle/>
          <a:p>
            <a:pPr fontAlgn="auto" hangingPunct="0">
              <a:spcBef>
                <a:spcPts val="0"/>
              </a:spcBef>
              <a:spcAft>
                <a:spcPts val="0"/>
              </a:spcAft>
              <a:defRPr/>
            </a:pPr>
            <a:endParaRPr lang="fr-FR">
              <a:latin typeface="Arial" pitchFamily="18"/>
              <a:ea typeface="Arial Unicode MS" pitchFamily="2"/>
              <a:cs typeface="Tahoma" pitchFamily="2"/>
            </a:endParaRPr>
          </a:p>
        </p:txBody>
      </p:sp>
      <p:sp>
        <p:nvSpPr>
          <p:cNvPr id="8" name="Freeform 25"/>
          <p:cNvSpPr/>
          <p:nvPr/>
        </p:nvSpPr>
        <p:spPr>
          <a:xfrm>
            <a:off x="2362200" y="4648200"/>
            <a:ext cx="1246188" cy="1422400"/>
          </a:xfrm>
          <a:custGeom>
            <a:avLst/>
            <a:gdLst>
              <a:gd name="f0" fmla="val 10800000"/>
              <a:gd name="f1" fmla="val 5400000"/>
              <a:gd name="f2" fmla="val 180"/>
              <a:gd name="f3" fmla="val w"/>
              <a:gd name="f4" fmla="val h"/>
              <a:gd name="f5" fmla="val 0"/>
              <a:gd name="f6" fmla="val 1246407"/>
              <a:gd name="f7" fmla="val 1422929"/>
              <a:gd name="f8" fmla="val 124641"/>
              <a:gd name="f9" fmla="val 91584"/>
              <a:gd name="f10" fmla="val 13132"/>
              <a:gd name="f11" fmla="val 59881"/>
              <a:gd name="f12" fmla="val 36507"/>
              <a:gd name="f13" fmla="val 59882"/>
              <a:gd name="f14" fmla="val 91585"/>
              <a:gd name="f15" fmla="val 1"/>
              <a:gd name="f16" fmla="val 124642"/>
              <a:gd name="f17" fmla="val 1121766"/>
              <a:gd name="f18" fmla="val 1154823"/>
              <a:gd name="f19" fmla="val 1186526"/>
              <a:gd name="f20" fmla="val 1209900"/>
              <a:gd name="f21" fmla="val 1233275"/>
              <a:gd name="f22" fmla="val 1246406"/>
              <a:gd name="f23" fmla="val 515857"/>
              <a:gd name="f24" fmla="val 907073"/>
              <a:gd name="f25" fmla="val 1298288"/>
              <a:gd name="f26" fmla="val 1331345"/>
              <a:gd name="f27" fmla="val 1363048"/>
              <a:gd name="f28" fmla="val 1386423"/>
              <a:gd name="f29" fmla="val 1186525"/>
              <a:gd name="f30" fmla="val 1409798"/>
              <a:gd name="f31" fmla="val 1154822"/>
              <a:gd name="f32" fmla="val 1121765"/>
              <a:gd name="f33" fmla="val 1409797"/>
              <a:gd name="f34" fmla="val 36506"/>
              <a:gd name="f35" fmla="val 1386422"/>
              <a:gd name="f36" fmla="val 13131"/>
              <a:gd name="f37" fmla="val 1363047"/>
              <a:gd name="f38" fmla="val 1331344"/>
              <a:gd name="f39" fmla="val 1298287"/>
              <a:gd name="f40" fmla="+- 0 0 0"/>
              <a:gd name="f41" fmla="*/ f3 1 1246407"/>
              <a:gd name="f42" fmla="*/ f4 1 1422929"/>
              <a:gd name="f43" fmla="+- f7 0 f5"/>
              <a:gd name="f44" fmla="+- f6 0 f5"/>
              <a:gd name="f45" fmla="*/ f40 f0 1"/>
              <a:gd name="f46" fmla="*/ f44 1 1246407"/>
              <a:gd name="f47" fmla="*/ f43 1 1422929"/>
              <a:gd name="f48" fmla="*/ 0 f44 1"/>
              <a:gd name="f49" fmla="*/ 124641 f43 1"/>
              <a:gd name="f50" fmla="*/ 36507 f44 1"/>
              <a:gd name="f51" fmla="*/ 36507 f43 1"/>
              <a:gd name="f52" fmla="*/ 124642 f44 1"/>
              <a:gd name="f53" fmla="*/ 1 f43 1"/>
              <a:gd name="f54" fmla="*/ 1121766 f44 1"/>
              <a:gd name="f55" fmla="*/ 0 f43 1"/>
              <a:gd name="f56" fmla="*/ 1209900 f44 1"/>
              <a:gd name="f57" fmla="*/ 1246406 f44 1"/>
              <a:gd name="f58" fmla="*/ 124642 f43 1"/>
              <a:gd name="f59" fmla="*/ 1246407 f44 1"/>
              <a:gd name="f60" fmla="*/ 1298288 f43 1"/>
              <a:gd name="f61" fmla="*/ 1386423 f43 1"/>
              <a:gd name="f62" fmla="*/ 1121765 f44 1"/>
              <a:gd name="f63" fmla="*/ 1422929 f43 1"/>
              <a:gd name="f64" fmla="*/ 124641 f44 1"/>
              <a:gd name="f65" fmla="*/ 36506 f44 1"/>
              <a:gd name="f66" fmla="*/ 1386422 f43 1"/>
              <a:gd name="f67" fmla="*/ 1298287 f43 1"/>
              <a:gd name="f68" fmla="*/ f45 1 f2"/>
              <a:gd name="f69" fmla="*/ f48 1 1246407"/>
              <a:gd name="f70" fmla="*/ f49 1 1422929"/>
              <a:gd name="f71" fmla="*/ f50 1 1246407"/>
              <a:gd name="f72" fmla="*/ f51 1 1422929"/>
              <a:gd name="f73" fmla="*/ f52 1 1246407"/>
              <a:gd name="f74" fmla="*/ f53 1 1422929"/>
              <a:gd name="f75" fmla="*/ f54 1 1246407"/>
              <a:gd name="f76" fmla="*/ f55 1 1422929"/>
              <a:gd name="f77" fmla="*/ f56 1 1246407"/>
              <a:gd name="f78" fmla="*/ f57 1 1246407"/>
              <a:gd name="f79" fmla="*/ f58 1 1422929"/>
              <a:gd name="f80" fmla="*/ f59 1 1246407"/>
              <a:gd name="f81" fmla="*/ f60 1 1422929"/>
              <a:gd name="f82" fmla="*/ f61 1 1422929"/>
              <a:gd name="f83" fmla="*/ f62 1 1246407"/>
              <a:gd name="f84" fmla="*/ f63 1 1422929"/>
              <a:gd name="f85" fmla="*/ f64 1 1246407"/>
              <a:gd name="f86" fmla="*/ f65 1 1246407"/>
              <a:gd name="f87" fmla="*/ f66 1 1422929"/>
              <a:gd name="f88" fmla="*/ f67 1 1422929"/>
              <a:gd name="f89" fmla="*/ f5 1 f46"/>
              <a:gd name="f90" fmla="*/ f6 1 f46"/>
              <a:gd name="f91" fmla="*/ f5 1 f47"/>
              <a:gd name="f92" fmla="*/ f7 1 f47"/>
              <a:gd name="f93" fmla="+- f68 0 f1"/>
              <a:gd name="f94" fmla="*/ f69 1 f46"/>
              <a:gd name="f95" fmla="*/ f70 1 f47"/>
              <a:gd name="f96" fmla="*/ f71 1 f46"/>
              <a:gd name="f97" fmla="*/ f72 1 f47"/>
              <a:gd name="f98" fmla="*/ f73 1 f46"/>
              <a:gd name="f99" fmla="*/ f74 1 f47"/>
              <a:gd name="f100" fmla="*/ f75 1 f46"/>
              <a:gd name="f101" fmla="*/ f76 1 f47"/>
              <a:gd name="f102" fmla="*/ f77 1 f46"/>
              <a:gd name="f103" fmla="*/ f78 1 f46"/>
              <a:gd name="f104" fmla="*/ f79 1 f47"/>
              <a:gd name="f105" fmla="*/ f80 1 f46"/>
              <a:gd name="f106" fmla="*/ f81 1 f47"/>
              <a:gd name="f107" fmla="*/ f82 1 f47"/>
              <a:gd name="f108" fmla="*/ f83 1 f46"/>
              <a:gd name="f109" fmla="*/ f84 1 f47"/>
              <a:gd name="f110" fmla="*/ f85 1 f46"/>
              <a:gd name="f111" fmla="*/ f86 1 f46"/>
              <a:gd name="f112" fmla="*/ f87 1 f47"/>
              <a:gd name="f113" fmla="*/ f88 1 f47"/>
              <a:gd name="f114" fmla="*/ f89 f41 1"/>
              <a:gd name="f115" fmla="*/ f90 f41 1"/>
              <a:gd name="f116" fmla="*/ f92 f42 1"/>
              <a:gd name="f117" fmla="*/ f91 f42 1"/>
              <a:gd name="f118" fmla="*/ f94 f41 1"/>
              <a:gd name="f119" fmla="*/ f95 f42 1"/>
              <a:gd name="f120" fmla="*/ f96 f41 1"/>
              <a:gd name="f121" fmla="*/ f97 f42 1"/>
              <a:gd name="f122" fmla="*/ f98 f41 1"/>
              <a:gd name="f123" fmla="*/ f99 f42 1"/>
              <a:gd name="f124" fmla="*/ f100 f41 1"/>
              <a:gd name="f125" fmla="*/ f101 f42 1"/>
              <a:gd name="f126" fmla="*/ f102 f41 1"/>
              <a:gd name="f127" fmla="*/ f103 f41 1"/>
              <a:gd name="f128" fmla="*/ f104 f42 1"/>
              <a:gd name="f129" fmla="*/ f105 f41 1"/>
              <a:gd name="f130" fmla="*/ f106 f42 1"/>
              <a:gd name="f131" fmla="*/ f107 f42 1"/>
              <a:gd name="f132" fmla="*/ f108 f41 1"/>
              <a:gd name="f133" fmla="*/ f109 f42 1"/>
              <a:gd name="f134" fmla="*/ f110 f41 1"/>
              <a:gd name="f135" fmla="*/ f111 f41 1"/>
              <a:gd name="f136" fmla="*/ f112 f42 1"/>
              <a:gd name="f137" fmla="*/ f113 f42 1"/>
            </a:gdLst>
            <a:ahLst/>
            <a:cxnLst>
              <a:cxn ang="3cd4">
                <a:pos x="hc" y="t"/>
              </a:cxn>
              <a:cxn ang="0">
                <a:pos x="r" y="vc"/>
              </a:cxn>
              <a:cxn ang="cd4">
                <a:pos x="hc" y="b"/>
              </a:cxn>
              <a:cxn ang="cd2">
                <a:pos x="l" y="vc"/>
              </a:cxn>
              <a:cxn ang="f93">
                <a:pos x="f118" y="f119"/>
              </a:cxn>
              <a:cxn ang="f93">
                <a:pos x="f120" y="f121"/>
              </a:cxn>
              <a:cxn ang="f93">
                <a:pos x="f122" y="f123"/>
              </a:cxn>
              <a:cxn ang="f93">
                <a:pos x="f124" y="f125"/>
              </a:cxn>
              <a:cxn ang="f93">
                <a:pos x="f126" y="f121"/>
              </a:cxn>
              <a:cxn ang="f93">
                <a:pos x="f127" y="f128"/>
              </a:cxn>
              <a:cxn ang="f93">
                <a:pos x="f129" y="f130"/>
              </a:cxn>
              <a:cxn ang="f93">
                <a:pos x="f126" y="f131"/>
              </a:cxn>
              <a:cxn ang="f93">
                <a:pos x="f132" y="f133"/>
              </a:cxn>
              <a:cxn ang="f93">
                <a:pos x="f134" y="f133"/>
              </a:cxn>
              <a:cxn ang="f93">
                <a:pos x="f135" y="f136"/>
              </a:cxn>
              <a:cxn ang="f93">
                <a:pos x="f118" y="f137"/>
              </a:cxn>
              <a:cxn ang="f93">
                <a:pos x="f118" y="f119"/>
              </a:cxn>
            </a:cxnLst>
            <a:rect l="f114" t="f117" r="f115" b="f116"/>
            <a:pathLst>
              <a:path w="1246407" h="1422929">
                <a:moveTo>
                  <a:pt x="f5" y="f8"/>
                </a:moveTo>
                <a:cubicBezTo>
                  <a:pt x="f5" y="f9"/>
                  <a:pt x="f10" y="f11"/>
                  <a:pt x="f12" y="f12"/>
                </a:cubicBezTo>
                <a:cubicBezTo>
                  <a:pt x="f13" y="f10"/>
                  <a:pt x="f14" y="f15"/>
                  <a:pt x="f16" y="f15"/>
                </a:cubicBezTo>
                <a:lnTo>
                  <a:pt x="f17" y="f5"/>
                </a:lnTo>
                <a:cubicBezTo>
                  <a:pt x="f18" y="f5"/>
                  <a:pt x="f19" y="f10"/>
                  <a:pt x="f20" y="f12"/>
                </a:cubicBezTo>
                <a:cubicBezTo>
                  <a:pt x="f21" y="f13"/>
                  <a:pt x="f22" y="f14"/>
                  <a:pt x="f22" y="f16"/>
                </a:cubicBezTo>
                <a:cubicBezTo>
                  <a:pt x="f22" y="f23"/>
                  <a:pt x="f6" y="f24"/>
                  <a:pt x="f6" y="f25"/>
                </a:cubicBezTo>
                <a:cubicBezTo>
                  <a:pt x="f6" y="f26"/>
                  <a:pt x="f21" y="f27"/>
                  <a:pt x="f20" y="f28"/>
                </a:cubicBezTo>
                <a:cubicBezTo>
                  <a:pt x="f29" y="f30"/>
                  <a:pt x="f31" y="f7"/>
                  <a:pt x="f32" y="f7"/>
                </a:cubicBezTo>
                <a:lnTo>
                  <a:pt x="f8" y="f7"/>
                </a:lnTo>
                <a:cubicBezTo>
                  <a:pt x="f9" y="f7"/>
                  <a:pt x="f11" y="f33"/>
                  <a:pt x="f34" y="f35"/>
                </a:cubicBezTo>
                <a:cubicBezTo>
                  <a:pt x="f36" y="f37"/>
                  <a:pt x="f5" y="f38"/>
                  <a:pt x="f5" y="f39"/>
                </a:cubicBezTo>
                <a:lnTo>
                  <a:pt x="f5" y="f8"/>
                </a:lnTo>
                <a:close/>
              </a:path>
            </a:pathLst>
          </a:custGeom>
          <a:solidFill>
            <a:schemeClr val="accent1"/>
          </a:solidFill>
          <a:ln>
            <a:noFill/>
            <a:prstDash val="solid"/>
          </a:ln>
          <a:effectLst>
            <a:outerShdw dist="23040" dir="5400000" algn="tl">
              <a:srgbClr val="000000">
                <a:alpha val="35000"/>
              </a:srgbClr>
            </a:outerShdw>
          </a:effectLst>
        </p:spPr>
        <p:txBody>
          <a:bodyPr lIns="45360" tIns="45360" rIns="45360" bIns="45360" anchor="ctr" anchorCtr="1" compatLnSpc="0"/>
          <a:lstStyle/>
          <a:p>
            <a:pPr algn="ctr" fontAlgn="auto">
              <a:spcBef>
                <a:spcPts val="0"/>
              </a:spcBef>
              <a:spcAft>
                <a:spcPts val="0"/>
              </a:spcAft>
              <a:defRPr/>
            </a:pPr>
            <a:r>
              <a:rPr lang="en-US" sz="1400" b="1">
                <a:solidFill>
                  <a:srgbClr val="FFFFFF"/>
                </a:solidFill>
                <a:latin typeface="Arial" pitchFamily="34"/>
                <a:ea typeface="Arial Unicode MS" pitchFamily="34"/>
                <a:cs typeface="Arial" pitchFamily="34"/>
              </a:rPr>
              <a:t>Evaluation Sample</a:t>
            </a:r>
          </a:p>
        </p:txBody>
      </p:sp>
      <p:sp>
        <p:nvSpPr>
          <p:cNvPr id="9" name="Freeform 26"/>
          <p:cNvSpPr/>
          <p:nvPr/>
        </p:nvSpPr>
        <p:spPr>
          <a:xfrm>
            <a:off x="3602038" y="5364163"/>
            <a:ext cx="498475" cy="25400"/>
          </a:xfrm>
          <a:custGeom>
            <a:avLst/>
            <a:gdLst>
              <a:gd name="f0" fmla="val 10800000"/>
              <a:gd name="f1" fmla="val 5400000"/>
              <a:gd name="f2" fmla="val 180"/>
              <a:gd name="f3" fmla="val w"/>
              <a:gd name="f4" fmla="val h"/>
              <a:gd name="f5" fmla="val 0"/>
              <a:gd name="f6" fmla="val 498563"/>
              <a:gd name="f7" fmla="val 24785"/>
              <a:gd name="f8" fmla="val 12392"/>
              <a:gd name="f9" fmla="+- 0 0 0"/>
              <a:gd name="f10" fmla="*/ f3 1 498563"/>
              <a:gd name="f11" fmla="*/ f4 1 24785"/>
              <a:gd name="f12" fmla="+- f7 0 f5"/>
              <a:gd name="f13" fmla="+- f6 0 f5"/>
              <a:gd name="f14" fmla="*/ f9 f0 1"/>
              <a:gd name="f15" fmla="*/ f13 1 498563"/>
              <a:gd name="f16" fmla="*/ f12 1 24785"/>
              <a:gd name="f17" fmla="*/ 0 f13 1"/>
              <a:gd name="f18" fmla="*/ 12392 f12 1"/>
              <a:gd name="f19" fmla="*/ 498563 f13 1"/>
              <a:gd name="f20" fmla="*/ f14 1 f2"/>
              <a:gd name="f21" fmla="*/ f17 1 498563"/>
              <a:gd name="f22" fmla="*/ f18 1 24785"/>
              <a:gd name="f23" fmla="*/ f19 1 498563"/>
              <a:gd name="f24" fmla="*/ f5 1 f15"/>
              <a:gd name="f25" fmla="*/ f6 1 f15"/>
              <a:gd name="f26" fmla="*/ f5 1 f16"/>
              <a:gd name="f27" fmla="*/ f7 1 f16"/>
              <a:gd name="f28" fmla="+- f20 0 f1"/>
              <a:gd name="f29" fmla="*/ f21 1 f15"/>
              <a:gd name="f30" fmla="*/ f22 1 f16"/>
              <a:gd name="f31" fmla="*/ f23 1 f15"/>
              <a:gd name="f32" fmla="*/ f24 f10 1"/>
              <a:gd name="f33" fmla="*/ f25 f10 1"/>
              <a:gd name="f34" fmla="*/ f27 f11 1"/>
              <a:gd name="f35" fmla="*/ f26 f11 1"/>
              <a:gd name="f36" fmla="*/ f29 f10 1"/>
              <a:gd name="f37" fmla="*/ f30 f11 1"/>
              <a:gd name="f38" fmla="*/ f31 f10 1"/>
            </a:gdLst>
            <a:ahLst/>
            <a:cxnLst>
              <a:cxn ang="3cd4">
                <a:pos x="hc" y="t"/>
              </a:cxn>
              <a:cxn ang="0">
                <a:pos x="r" y="vc"/>
              </a:cxn>
              <a:cxn ang="cd4">
                <a:pos x="hc" y="b"/>
              </a:cxn>
              <a:cxn ang="cd2">
                <a:pos x="l" y="vc"/>
              </a:cxn>
              <a:cxn ang="f28">
                <a:pos x="f36" y="f37"/>
              </a:cxn>
              <a:cxn ang="f28">
                <a:pos x="f38" y="f37"/>
              </a:cxn>
            </a:cxnLst>
            <a:rect l="f32" t="f35" r="f33" b="f34"/>
            <a:pathLst>
              <a:path w="498563" h="24785">
                <a:moveTo>
                  <a:pt x="f5" y="f8"/>
                </a:moveTo>
                <a:lnTo>
                  <a:pt x="f6" y="f8"/>
                </a:lnTo>
              </a:path>
            </a:pathLst>
          </a:custGeom>
          <a:noFill/>
          <a:ln w="9360">
            <a:solidFill>
              <a:srgbClr val="CC8886"/>
            </a:solidFill>
            <a:prstDash val="solid"/>
          </a:ln>
        </p:spPr>
        <p:txBody>
          <a:bodyPr lIns="249480" tIns="0" rIns="249480" bIns="0" anchor="ctr" anchorCtr="1" compatLnSpc="0"/>
          <a:lstStyle/>
          <a:p>
            <a:pPr fontAlgn="auto" hangingPunct="0">
              <a:spcBef>
                <a:spcPts val="0"/>
              </a:spcBef>
              <a:spcAft>
                <a:spcPts val="0"/>
              </a:spcAft>
              <a:defRPr/>
            </a:pPr>
            <a:endParaRPr lang="fr-FR">
              <a:latin typeface="Arial" pitchFamily="18"/>
              <a:ea typeface="Arial Unicode MS" pitchFamily="2"/>
              <a:cs typeface="Tahoma" pitchFamily="2"/>
            </a:endParaRPr>
          </a:p>
        </p:txBody>
      </p:sp>
      <p:sp>
        <p:nvSpPr>
          <p:cNvPr id="10" name="Freeform 27"/>
          <p:cNvSpPr/>
          <p:nvPr/>
        </p:nvSpPr>
        <p:spPr>
          <a:xfrm>
            <a:off x="4100513" y="4665663"/>
            <a:ext cx="1247775" cy="1422400"/>
          </a:xfrm>
          <a:custGeom>
            <a:avLst/>
            <a:gdLst>
              <a:gd name="f0" fmla="val 10800000"/>
              <a:gd name="f1" fmla="val 5400000"/>
              <a:gd name="f2" fmla="val 180"/>
              <a:gd name="f3" fmla="val w"/>
              <a:gd name="f4" fmla="val h"/>
              <a:gd name="f5" fmla="val 0"/>
              <a:gd name="f6" fmla="val 1246407"/>
              <a:gd name="f7" fmla="val 1422929"/>
              <a:gd name="f8" fmla="val 124641"/>
              <a:gd name="f9" fmla="val 91584"/>
              <a:gd name="f10" fmla="val 13132"/>
              <a:gd name="f11" fmla="val 59881"/>
              <a:gd name="f12" fmla="val 36507"/>
              <a:gd name="f13" fmla="val 59882"/>
              <a:gd name="f14" fmla="val 91585"/>
              <a:gd name="f15" fmla="val 1"/>
              <a:gd name="f16" fmla="val 124642"/>
              <a:gd name="f17" fmla="val 1121766"/>
              <a:gd name="f18" fmla="val 1154823"/>
              <a:gd name="f19" fmla="val 1186526"/>
              <a:gd name="f20" fmla="val 1209900"/>
              <a:gd name="f21" fmla="val 1233275"/>
              <a:gd name="f22" fmla="val 1246406"/>
              <a:gd name="f23" fmla="val 515857"/>
              <a:gd name="f24" fmla="val 907073"/>
              <a:gd name="f25" fmla="val 1298288"/>
              <a:gd name="f26" fmla="val 1331345"/>
              <a:gd name="f27" fmla="val 1363048"/>
              <a:gd name="f28" fmla="val 1386423"/>
              <a:gd name="f29" fmla="val 1186525"/>
              <a:gd name="f30" fmla="val 1409798"/>
              <a:gd name="f31" fmla="val 1154822"/>
              <a:gd name="f32" fmla="val 1121765"/>
              <a:gd name="f33" fmla="val 1409797"/>
              <a:gd name="f34" fmla="val 36506"/>
              <a:gd name="f35" fmla="val 1386422"/>
              <a:gd name="f36" fmla="val 13131"/>
              <a:gd name="f37" fmla="val 1363047"/>
              <a:gd name="f38" fmla="val 1331344"/>
              <a:gd name="f39" fmla="val 1298287"/>
              <a:gd name="f40" fmla="+- 0 0 0"/>
              <a:gd name="f41" fmla="*/ f3 1 1246407"/>
              <a:gd name="f42" fmla="*/ f4 1 1422929"/>
              <a:gd name="f43" fmla="+- f7 0 f5"/>
              <a:gd name="f44" fmla="+- f6 0 f5"/>
              <a:gd name="f45" fmla="*/ f40 f0 1"/>
              <a:gd name="f46" fmla="*/ f44 1 1246407"/>
              <a:gd name="f47" fmla="*/ f43 1 1422929"/>
              <a:gd name="f48" fmla="*/ 0 f44 1"/>
              <a:gd name="f49" fmla="*/ 124641 f43 1"/>
              <a:gd name="f50" fmla="*/ 36507 f44 1"/>
              <a:gd name="f51" fmla="*/ 36507 f43 1"/>
              <a:gd name="f52" fmla="*/ 124642 f44 1"/>
              <a:gd name="f53" fmla="*/ 1 f43 1"/>
              <a:gd name="f54" fmla="*/ 1121766 f44 1"/>
              <a:gd name="f55" fmla="*/ 0 f43 1"/>
              <a:gd name="f56" fmla="*/ 1209900 f44 1"/>
              <a:gd name="f57" fmla="*/ 1246406 f44 1"/>
              <a:gd name="f58" fmla="*/ 124642 f43 1"/>
              <a:gd name="f59" fmla="*/ 1246407 f44 1"/>
              <a:gd name="f60" fmla="*/ 1298288 f43 1"/>
              <a:gd name="f61" fmla="*/ 1386423 f43 1"/>
              <a:gd name="f62" fmla="*/ 1121765 f44 1"/>
              <a:gd name="f63" fmla="*/ 1422929 f43 1"/>
              <a:gd name="f64" fmla="*/ 124641 f44 1"/>
              <a:gd name="f65" fmla="*/ 36506 f44 1"/>
              <a:gd name="f66" fmla="*/ 1386422 f43 1"/>
              <a:gd name="f67" fmla="*/ 1298287 f43 1"/>
              <a:gd name="f68" fmla="*/ f45 1 f2"/>
              <a:gd name="f69" fmla="*/ f48 1 1246407"/>
              <a:gd name="f70" fmla="*/ f49 1 1422929"/>
              <a:gd name="f71" fmla="*/ f50 1 1246407"/>
              <a:gd name="f72" fmla="*/ f51 1 1422929"/>
              <a:gd name="f73" fmla="*/ f52 1 1246407"/>
              <a:gd name="f74" fmla="*/ f53 1 1422929"/>
              <a:gd name="f75" fmla="*/ f54 1 1246407"/>
              <a:gd name="f76" fmla="*/ f55 1 1422929"/>
              <a:gd name="f77" fmla="*/ f56 1 1246407"/>
              <a:gd name="f78" fmla="*/ f57 1 1246407"/>
              <a:gd name="f79" fmla="*/ f58 1 1422929"/>
              <a:gd name="f80" fmla="*/ f59 1 1246407"/>
              <a:gd name="f81" fmla="*/ f60 1 1422929"/>
              <a:gd name="f82" fmla="*/ f61 1 1422929"/>
              <a:gd name="f83" fmla="*/ f62 1 1246407"/>
              <a:gd name="f84" fmla="*/ f63 1 1422929"/>
              <a:gd name="f85" fmla="*/ f64 1 1246407"/>
              <a:gd name="f86" fmla="*/ f65 1 1246407"/>
              <a:gd name="f87" fmla="*/ f66 1 1422929"/>
              <a:gd name="f88" fmla="*/ f67 1 1422929"/>
              <a:gd name="f89" fmla="*/ f5 1 f46"/>
              <a:gd name="f90" fmla="*/ f6 1 f46"/>
              <a:gd name="f91" fmla="*/ f5 1 f47"/>
              <a:gd name="f92" fmla="*/ f7 1 f47"/>
              <a:gd name="f93" fmla="+- f68 0 f1"/>
              <a:gd name="f94" fmla="*/ f69 1 f46"/>
              <a:gd name="f95" fmla="*/ f70 1 f47"/>
              <a:gd name="f96" fmla="*/ f71 1 f46"/>
              <a:gd name="f97" fmla="*/ f72 1 f47"/>
              <a:gd name="f98" fmla="*/ f73 1 f46"/>
              <a:gd name="f99" fmla="*/ f74 1 f47"/>
              <a:gd name="f100" fmla="*/ f75 1 f46"/>
              <a:gd name="f101" fmla="*/ f76 1 f47"/>
              <a:gd name="f102" fmla="*/ f77 1 f46"/>
              <a:gd name="f103" fmla="*/ f78 1 f46"/>
              <a:gd name="f104" fmla="*/ f79 1 f47"/>
              <a:gd name="f105" fmla="*/ f80 1 f46"/>
              <a:gd name="f106" fmla="*/ f81 1 f47"/>
              <a:gd name="f107" fmla="*/ f82 1 f47"/>
              <a:gd name="f108" fmla="*/ f83 1 f46"/>
              <a:gd name="f109" fmla="*/ f84 1 f47"/>
              <a:gd name="f110" fmla="*/ f85 1 f46"/>
              <a:gd name="f111" fmla="*/ f86 1 f46"/>
              <a:gd name="f112" fmla="*/ f87 1 f47"/>
              <a:gd name="f113" fmla="*/ f88 1 f47"/>
              <a:gd name="f114" fmla="*/ f89 f41 1"/>
              <a:gd name="f115" fmla="*/ f90 f41 1"/>
              <a:gd name="f116" fmla="*/ f92 f42 1"/>
              <a:gd name="f117" fmla="*/ f91 f42 1"/>
              <a:gd name="f118" fmla="*/ f94 f41 1"/>
              <a:gd name="f119" fmla="*/ f95 f42 1"/>
              <a:gd name="f120" fmla="*/ f96 f41 1"/>
              <a:gd name="f121" fmla="*/ f97 f42 1"/>
              <a:gd name="f122" fmla="*/ f98 f41 1"/>
              <a:gd name="f123" fmla="*/ f99 f42 1"/>
              <a:gd name="f124" fmla="*/ f100 f41 1"/>
              <a:gd name="f125" fmla="*/ f101 f42 1"/>
              <a:gd name="f126" fmla="*/ f102 f41 1"/>
              <a:gd name="f127" fmla="*/ f103 f41 1"/>
              <a:gd name="f128" fmla="*/ f104 f42 1"/>
              <a:gd name="f129" fmla="*/ f105 f41 1"/>
              <a:gd name="f130" fmla="*/ f106 f42 1"/>
              <a:gd name="f131" fmla="*/ f107 f42 1"/>
              <a:gd name="f132" fmla="*/ f108 f41 1"/>
              <a:gd name="f133" fmla="*/ f109 f42 1"/>
              <a:gd name="f134" fmla="*/ f110 f41 1"/>
              <a:gd name="f135" fmla="*/ f111 f41 1"/>
              <a:gd name="f136" fmla="*/ f112 f42 1"/>
              <a:gd name="f137" fmla="*/ f113 f42 1"/>
            </a:gdLst>
            <a:ahLst/>
            <a:cxnLst>
              <a:cxn ang="3cd4">
                <a:pos x="hc" y="t"/>
              </a:cxn>
              <a:cxn ang="0">
                <a:pos x="r" y="vc"/>
              </a:cxn>
              <a:cxn ang="cd4">
                <a:pos x="hc" y="b"/>
              </a:cxn>
              <a:cxn ang="cd2">
                <a:pos x="l" y="vc"/>
              </a:cxn>
              <a:cxn ang="f93">
                <a:pos x="f118" y="f119"/>
              </a:cxn>
              <a:cxn ang="f93">
                <a:pos x="f120" y="f121"/>
              </a:cxn>
              <a:cxn ang="f93">
                <a:pos x="f122" y="f123"/>
              </a:cxn>
              <a:cxn ang="f93">
                <a:pos x="f124" y="f125"/>
              </a:cxn>
              <a:cxn ang="f93">
                <a:pos x="f126" y="f121"/>
              </a:cxn>
              <a:cxn ang="f93">
                <a:pos x="f127" y="f128"/>
              </a:cxn>
              <a:cxn ang="f93">
                <a:pos x="f129" y="f130"/>
              </a:cxn>
              <a:cxn ang="f93">
                <a:pos x="f126" y="f131"/>
              </a:cxn>
              <a:cxn ang="f93">
                <a:pos x="f132" y="f133"/>
              </a:cxn>
              <a:cxn ang="f93">
                <a:pos x="f134" y="f133"/>
              </a:cxn>
              <a:cxn ang="f93">
                <a:pos x="f135" y="f136"/>
              </a:cxn>
              <a:cxn ang="f93">
                <a:pos x="f118" y="f137"/>
              </a:cxn>
              <a:cxn ang="f93">
                <a:pos x="f118" y="f119"/>
              </a:cxn>
            </a:cxnLst>
            <a:rect l="f114" t="f117" r="f115" b="f116"/>
            <a:pathLst>
              <a:path w="1246407" h="1422929">
                <a:moveTo>
                  <a:pt x="f5" y="f8"/>
                </a:moveTo>
                <a:cubicBezTo>
                  <a:pt x="f5" y="f9"/>
                  <a:pt x="f10" y="f11"/>
                  <a:pt x="f12" y="f12"/>
                </a:cubicBezTo>
                <a:cubicBezTo>
                  <a:pt x="f13" y="f10"/>
                  <a:pt x="f14" y="f15"/>
                  <a:pt x="f16" y="f15"/>
                </a:cubicBezTo>
                <a:lnTo>
                  <a:pt x="f17" y="f5"/>
                </a:lnTo>
                <a:cubicBezTo>
                  <a:pt x="f18" y="f5"/>
                  <a:pt x="f19" y="f10"/>
                  <a:pt x="f20" y="f12"/>
                </a:cubicBezTo>
                <a:cubicBezTo>
                  <a:pt x="f21" y="f13"/>
                  <a:pt x="f22" y="f14"/>
                  <a:pt x="f22" y="f16"/>
                </a:cubicBezTo>
                <a:cubicBezTo>
                  <a:pt x="f22" y="f23"/>
                  <a:pt x="f6" y="f24"/>
                  <a:pt x="f6" y="f25"/>
                </a:cubicBezTo>
                <a:cubicBezTo>
                  <a:pt x="f6" y="f26"/>
                  <a:pt x="f21" y="f27"/>
                  <a:pt x="f20" y="f28"/>
                </a:cubicBezTo>
                <a:cubicBezTo>
                  <a:pt x="f29" y="f30"/>
                  <a:pt x="f31" y="f7"/>
                  <a:pt x="f32" y="f7"/>
                </a:cubicBezTo>
                <a:lnTo>
                  <a:pt x="f8" y="f7"/>
                </a:lnTo>
                <a:cubicBezTo>
                  <a:pt x="f9" y="f7"/>
                  <a:pt x="f11" y="f33"/>
                  <a:pt x="f34" y="f35"/>
                </a:cubicBezTo>
                <a:cubicBezTo>
                  <a:pt x="f36" y="f37"/>
                  <a:pt x="f5" y="f38"/>
                  <a:pt x="f5" y="f39"/>
                </a:cubicBezTo>
                <a:lnTo>
                  <a:pt x="f5" y="f8"/>
                </a:lnTo>
                <a:close/>
              </a:path>
            </a:pathLst>
          </a:custGeom>
          <a:solidFill>
            <a:schemeClr val="accent1"/>
          </a:solidFill>
          <a:ln>
            <a:solidFill>
              <a:schemeClr val="accent1"/>
            </a:solidFill>
            <a:prstDash val="solid"/>
          </a:ln>
          <a:effectLst>
            <a:outerShdw dist="23040" dir="5400000" algn="tl">
              <a:srgbClr val="000000">
                <a:alpha val="35000"/>
              </a:srgbClr>
            </a:outerShdw>
          </a:effectLst>
        </p:spPr>
        <p:txBody>
          <a:bodyPr lIns="45360" tIns="45360" rIns="45360" bIns="45360" anchor="ctr" anchorCtr="1" compatLnSpc="0"/>
          <a:lstStyle/>
          <a:p>
            <a:pPr algn="ctr" fontAlgn="auto">
              <a:spcBef>
                <a:spcPts val="0"/>
              </a:spcBef>
              <a:spcAft>
                <a:spcPts val="0"/>
              </a:spcAft>
              <a:defRPr/>
            </a:pPr>
            <a:r>
              <a:rPr lang="en-US" sz="1400" b="1">
                <a:solidFill>
                  <a:srgbClr val="FFFFFF"/>
                </a:solidFill>
                <a:latin typeface="Arial" pitchFamily="34"/>
                <a:ea typeface="Arial Unicode MS" pitchFamily="34"/>
                <a:cs typeface="Arial" pitchFamily="34"/>
              </a:rPr>
              <a:t>Random Assignment</a:t>
            </a:r>
          </a:p>
        </p:txBody>
      </p:sp>
      <p:sp>
        <p:nvSpPr>
          <p:cNvPr id="11" name="Freeform 28"/>
          <p:cNvSpPr/>
          <p:nvPr/>
        </p:nvSpPr>
        <p:spPr>
          <a:xfrm flipV="1">
            <a:off x="5373688" y="4951413"/>
            <a:ext cx="461962" cy="211137"/>
          </a:xfrm>
          <a:custGeom>
            <a:avLst/>
            <a:gdLst>
              <a:gd name="f0" fmla="val 10800000"/>
              <a:gd name="f1" fmla="val 5400000"/>
              <a:gd name="f2" fmla="val 180"/>
              <a:gd name="f3" fmla="val w"/>
              <a:gd name="f4" fmla="val h"/>
              <a:gd name="f5" fmla="val 0"/>
              <a:gd name="f6" fmla="val 613982"/>
              <a:gd name="f7" fmla="val 24785"/>
              <a:gd name="f8" fmla="val 12392"/>
              <a:gd name="f9" fmla="+- 0 0 0"/>
              <a:gd name="f10" fmla="*/ f3 1 613982"/>
              <a:gd name="f11" fmla="*/ f4 1 24785"/>
              <a:gd name="f12" fmla="+- f7 0 f5"/>
              <a:gd name="f13" fmla="+- f6 0 f5"/>
              <a:gd name="f14" fmla="*/ f9 f0 1"/>
              <a:gd name="f15" fmla="*/ f13 1 613982"/>
              <a:gd name="f16" fmla="*/ f12 1 24785"/>
              <a:gd name="f17" fmla="*/ 0 f13 1"/>
              <a:gd name="f18" fmla="*/ 12392 f12 1"/>
              <a:gd name="f19" fmla="*/ 613982 f13 1"/>
              <a:gd name="f20" fmla="*/ f14 1 f2"/>
              <a:gd name="f21" fmla="*/ f17 1 613982"/>
              <a:gd name="f22" fmla="*/ f18 1 24785"/>
              <a:gd name="f23" fmla="*/ f19 1 613982"/>
              <a:gd name="f24" fmla="*/ f5 1 f15"/>
              <a:gd name="f25" fmla="*/ f6 1 f15"/>
              <a:gd name="f26" fmla="*/ f5 1 f16"/>
              <a:gd name="f27" fmla="*/ f7 1 f16"/>
              <a:gd name="f28" fmla="+- f20 0 f1"/>
              <a:gd name="f29" fmla="*/ f21 1 f15"/>
              <a:gd name="f30" fmla="*/ f22 1 f16"/>
              <a:gd name="f31" fmla="*/ f23 1 f15"/>
              <a:gd name="f32" fmla="*/ f24 f10 1"/>
              <a:gd name="f33" fmla="*/ f25 f10 1"/>
              <a:gd name="f34" fmla="*/ f27 f11 1"/>
              <a:gd name="f35" fmla="*/ f26 f11 1"/>
              <a:gd name="f36" fmla="*/ f29 f10 1"/>
              <a:gd name="f37" fmla="*/ f30 f11 1"/>
              <a:gd name="f38" fmla="*/ f31 f10 1"/>
            </a:gdLst>
            <a:ahLst/>
            <a:cxnLst>
              <a:cxn ang="3cd4">
                <a:pos x="hc" y="t"/>
              </a:cxn>
              <a:cxn ang="0">
                <a:pos x="r" y="vc"/>
              </a:cxn>
              <a:cxn ang="cd4">
                <a:pos x="hc" y="b"/>
              </a:cxn>
              <a:cxn ang="cd2">
                <a:pos x="l" y="vc"/>
              </a:cxn>
              <a:cxn ang="f28">
                <a:pos x="f36" y="f37"/>
              </a:cxn>
              <a:cxn ang="f28">
                <a:pos x="f38" y="f37"/>
              </a:cxn>
            </a:cxnLst>
            <a:rect l="f32" t="f35" r="f33" b="f34"/>
            <a:pathLst>
              <a:path w="613982" h="24785">
                <a:moveTo>
                  <a:pt x="f5" y="f8"/>
                </a:moveTo>
                <a:lnTo>
                  <a:pt x="f6" y="f8"/>
                </a:lnTo>
              </a:path>
            </a:pathLst>
          </a:custGeom>
          <a:noFill/>
          <a:ln w="9360">
            <a:solidFill>
              <a:srgbClr val="D29C9B"/>
            </a:solidFill>
            <a:prstDash val="solid"/>
          </a:ln>
        </p:spPr>
        <p:txBody>
          <a:bodyPr lIns="304200" tIns="0" rIns="304200" bIns="0" anchor="ctr" anchorCtr="1" compatLnSpc="0"/>
          <a:lstStyle/>
          <a:p>
            <a:pPr fontAlgn="auto" hangingPunct="0">
              <a:spcBef>
                <a:spcPts val="0"/>
              </a:spcBef>
              <a:spcAft>
                <a:spcPts val="0"/>
              </a:spcAft>
              <a:defRPr/>
            </a:pPr>
            <a:endParaRPr lang="fr-FR">
              <a:latin typeface="Arial" pitchFamily="18"/>
              <a:ea typeface="Arial Unicode MS" pitchFamily="2"/>
              <a:cs typeface="Tahoma" pitchFamily="2"/>
            </a:endParaRPr>
          </a:p>
        </p:txBody>
      </p:sp>
      <p:sp>
        <p:nvSpPr>
          <p:cNvPr id="12" name="Freeform 29"/>
          <p:cNvSpPr/>
          <p:nvPr/>
        </p:nvSpPr>
        <p:spPr>
          <a:xfrm>
            <a:off x="5846763" y="4706938"/>
            <a:ext cx="1246187" cy="623887"/>
          </a:xfrm>
          <a:custGeom>
            <a:avLst/>
            <a:gdLst>
              <a:gd name="f0" fmla="val 10800000"/>
              <a:gd name="f1" fmla="val 5400000"/>
              <a:gd name="f2" fmla="val 180"/>
              <a:gd name="f3" fmla="val w"/>
              <a:gd name="f4" fmla="val h"/>
              <a:gd name="f5" fmla="val 0"/>
              <a:gd name="f6" fmla="val 1246407"/>
              <a:gd name="f7" fmla="val 623203"/>
              <a:gd name="f8" fmla="val 62320"/>
              <a:gd name="f9" fmla="val 45792"/>
              <a:gd name="f10" fmla="val 6566"/>
              <a:gd name="f11" fmla="val 29940"/>
              <a:gd name="f12" fmla="val 18253"/>
              <a:gd name="f13" fmla="val 1184087"/>
              <a:gd name="f14" fmla="val 1200615"/>
              <a:gd name="f15" fmla="val 1216467"/>
              <a:gd name="f16" fmla="val 1228154"/>
              <a:gd name="f17" fmla="val 1239841"/>
              <a:gd name="f18" fmla="val 560883"/>
              <a:gd name="f19" fmla="val 577411"/>
              <a:gd name="f20" fmla="val 593263"/>
              <a:gd name="f21" fmla="val 604950"/>
              <a:gd name="f22" fmla="val 616637"/>
              <a:gd name="f23" fmla="+- 0 0 0"/>
              <a:gd name="f24" fmla="*/ f3 1 1246407"/>
              <a:gd name="f25" fmla="*/ f4 1 623203"/>
              <a:gd name="f26" fmla="+- f7 0 f5"/>
              <a:gd name="f27" fmla="+- f6 0 f5"/>
              <a:gd name="f28" fmla="*/ f23 f0 1"/>
              <a:gd name="f29" fmla="*/ f27 1 1246407"/>
              <a:gd name="f30" fmla="*/ f26 1 623203"/>
              <a:gd name="f31" fmla="*/ 0 f27 1"/>
              <a:gd name="f32" fmla="*/ 62320 f26 1"/>
              <a:gd name="f33" fmla="*/ 18253 f27 1"/>
              <a:gd name="f34" fmla="*/ 18253 f26 1"/>
              <a:gd name="f35" fmla="*/ 62320 f27 1"/>
              <a:gd name="f36" fmla="*/ 0 f26 1"/>
              <a:gd name="f37" fmla="*/ 1184087 f27 1"/>
              <a:gd name="f38" fmla="*/ 1228154 f27 1"/>
              <a:gd name="f39" fmla="*/ 1246407 f27 1"/>
              <a:gd name="f40" fmla="*/ 560883 f26 1"/>
              <a:gd name="f41" fmla="*/ 604950 f26 1"/>
              <a:gd name="f42" fmla="*/ 623203 f26 1"/>
              <a:gd name="f43" fmla="*/ f28 1 f2"/>
              <a:gd name="f44" fmla="*/ f31 1 1246407"/>
              <a:gd name="f45" fmla="*/ f32 1 623203"/>
              <a:gd name="f46" fmla="*/ f33 1 1246407"/>
              <a:gd name="f47" fmla="*/ f34 1 623203"/>
              <a:gd name="f48" fmla="*/ f35 1 1246407"/>
              <a:gd name="f49" fmla="*/ f36 1 623203"/>
              <a:gd name="f50" fmla="*/ f37 1 1246407"/>
              <a:gd name="f51" fmla="*/ f38 1 1246407"/>
              <a:gd name="f52" fmla="*/ f39 1 1246407"/>
              <a:gd name="f53" fmla="*/ f40 1 623203"/>
              <a:gd name="f54" fmla="*/ f41 1 623203"/>
              <a:gd name="f55" fmla="*/ f42 1 623203"/>
              <a:gd name="f56" fmla="*/ f5 1 f29"/>
              <a:gd name="f57" fmla="*/ f6 1 f29"/>
              <a:gd name="f58" fmla="*/ f5 1 f30"/>
              <a:gd name="f59" fmla="*/ f7 1 f30"/>
              <a:gd name="f60" fmla="+- f43 0 f1"/>
              <a:gd name="f61" fmla="*/ f44 1 f29"/>
              <a:gd name="f62" fmla="*/ f45 1 f30"/>
              <a:gd name="f63" fmla="*/ f46 1 f29"/>
              <a:gd name="f64" fmla="*/ f47 1 f30"/>
              <a:gd name="f65" fmla="*/ f48 1 f29"/>
              <a:gd name="f66" fmla="*/ f49 1 f30"/>
              <a:gd name="f67" fmla="*/ f50 1 f29"/>
              <a:gd name="f68" fmla="*/ f51 1 f29"/>
              <a:gd name="f69" fmla="*/ f52 1 f29"/>
              <a:gd name="f70" fmla="*/ f53 1 f30"/>
              <a:gd name="f71" fmla="*/ f54 1 f30"/>
              <a:gd name="f72" fmla="*/ f55 1 f30"/>
              <a:gd name="f73" fmla="*/ f56 f24 1"/>
              <a:gd name="f74" fmla="*/ f57 f24 1"/>
              <a:gd name="f75" fmla="*/ f59 f25 1"/>
              <a:gd name="f76" fmla="*/ f58 f25 1"/>
              <a:gd name="f77" fmla="*/ f61 f24 1"/>
              <a:gd name="f78" fmla="*/ f62 f25 1"/>
              <a:gd name="f79" fmla="*/ f63 f24 1"/>
              <a:gd name="f80" fmla="*/ f64 f25 1"/>
              <a:gd name="f81" fmla="*/ f65 f24 1"/>
              <a:gd name="f82" fmla="*/ f66 f25 1"/>
              <a:gd name="f83" fmla="*/ f67 f24 1"/>
              <a:gd name="f84" fmla="*/ f68 f24 1"/>
              <a:gd name="f85" fmla="*/ f69 f24 1"/>
              <a:gd name="f86" fmla="*/ f70 f25 1"/>
              <a:gd name="f87" fmla="*/ f71 f25 1"/>
              <a:gd name="f88" fmla="*/ f72 f25 1"/>
            </a:gdLst>
            <a:ahLst/>
            <a:cxnLst>
              <a:cxn ang="3cd4">
                <a:pos x="hc" y="t"/>
              </a:cxn>
              <a:cxn ang="0">
                <a:pos x="r" y="vc"/>
              </a:cxn>
              <a:cxn ang="cd4">
                <a:pos x="hc" y="b"/>
              </a:cxn>
              <a:cxn ang="cd2">
                <a:pos x="l" y="vc"/>
              </a:cxn>
              <a:cxn ang="f60">
                <a:pos x="f77" y="f78"/>
              </a:cxn>
              <a:cxn ang="f60">
                <a:pos x="f79" y="f80"/>
              </a:cxn>
              <a:cxn ang="f60">
                <a:pos x="f81" y="f82"/>
              </a:cxn>
              <a:cxn ang="f60">
                <a:pos x="f83" y="f82"/>
              </a:cxn>
              <a:cxn ang="f60">
                <a:pos x="f84" y="f80"/>
              </a:cxn>
              <a:cxn ang="f60">
                <a:pos x="f85" y="f78"/>
              </a:cxn>
              <a:cxn ang="f60">
                <a:pos x="f85" y="f86"/>
              </a:cxn>
              <a:cxn ang="f60">
                <a:pos x="f84" y="f87"/>
              </a:cxn>
              <a:cxn ang="f60">
                <a:pos x="f83" y="f88"/>
              </a:cxn>
              <a:cxn ang="f60">
                <a:pos x="f81" y="f88"/>
              </a:cxn>
              <a:cxn ang="f60">
                <a:pos x="f79" y="f87"/>
              </a:cxn>
              <a:cxn ang="f60">
                <a:pos x="f77" y="f86"/>
              </a:cxn>
              <a:cxn ang="f60">
                <a:pos x="f77" y="f78"/>
              </a:cxn>
            </a:cxnLst>
            <a:rect l="f73" t="f76" r="f74" b="f75"/>
            <a:pathLst>
              <a:path w="1246407" h="623203">
                <a:moveTo>
                  <a:pt x="f5" y="f8"/>
                </a:moveTo>
                <a:cubicBezTo>
                  <a:pt x="f5" y="f9"/>
                  <a:pt x="f10" y="f11"/>
                  <a:pt x="f12" y="f12"/>
                </a:cubicBezTo>
                <a:cubicBezTo>
                  <a:pt x="f11" y="f10"/>
                  <a:pt x="f9" y="f5"/>
                  <a:pt x="f8" y="f5"/>
                </a:cubicBezTo>
                <a:lnTo>
                  <a:pt x="f13" y="f5"/>
                </a:lnTo>
                <a:cubicBezTo>
                  <a:pt x="f14" y="f5"/>
                  <a:pt x="f15" y="f10"/>
                  <a:pt x="f16" y="f12"/>
                </a:cubicBezTo>
                <a:cubicBezTo>
                  <a:pt x="f17" y="f11"/>
                  <a:pt x="f6" y="f9"/>
                  <a:pt x="f6" y="f8"/>
                </a:cubicBezTo>
                <a:lnTo>
                  <a:pt x="f6" y="f18"/>
                </a:lnTo>
                <a:cubicBezTo>
                  <a:pt x="f6" y="f19"/>
                  <a:pt x="f17" y="f20"/>
                  <a:pt x="f16" y="f21"/>
                </a:cubicBezTo>
                <a:cubicBezTo>
                  <a:pt x="f15" y="f22"/>
                  <a:pt x="f14" y="f7"/>
                  <a:pt x="f13" y="f7"/>
                </a:cubicBezTo>
                <a:lnTo>
                  <a:pt x="f8" y="f7"/>
                </a:lnTo>
                <a:cubicBezTo>
                  <a:pt x="f9" y="f7"/>
                  <a:pt x="f11" y="f22"/>
                  <a:pt x="f12" y="f21"/>
                </a:cubicBezTo>
                <a:cubicBezTo>
                  <a:pt x="f10" y="f20"/>
                  <a:pt x="f5" y="f19"/>
                  <a:pt x="f5" y="f18"/>
                </a:cubicBezTo>
                <a:lnTo>
                  <a:pt x="f5" y="f8"/>
                </a:lnTo>
                <a:close/>
              </a:path>
            </a:pathLst>
          </a:custGeom>
          <a:solidFill>
            <a:schemeClr val="accent2">
              <a:lumMod val="60000"/>
              <a:lumOff val="40000"/>
            </a:schemeClr>
          </a:solidFill>
          <a:ln>
            <a:noFill/>
            <a:prstDash val="solid"/>
          </a:ln>
          <a:effectLst>
            <a:outerShdw dist="23040" dir="5400000" algn="tl">
              <a:srgbClr val="000000">
                <a:alpha val="35000"/>
              </a:srgbClr>
            </a:outerShdw>
          </a:effectLst>
        </p:spPr>
        <p:txBody>
          <a:bodyPr lIns="27000" tIns="27000" rIns="27000" bIns="27000" anchor="ctr" anchorCtr="1" compatLnSpc="0"/>
          <a:lstStyle/>
          <a:p>
            <a:pPr algn="ctr" fontAlgn="auto">
              <a:spcBef>
                <a:spcPts val="0"/>
              </a:spcBef>
              <a:spcAft>
                <a:spcPts val="0"/>
              </a:spcAft>
              <a:defRPr/>
            </a:pPr>
            <a:r>
              <a:rPr lang="en-US" sz="1400" b="1" dirty="0">
                <a:solidFill>
                  <a:srgbClr val="FFFFFF"/>
                </a:solidFill>
                <a:latin typeface="Arial" pitchFamily="34"/>
                <a:ea typeface="Arial Unicode MS" pitchFamily="34"/>
                <a:cs typeface="Arial" pitchFamily="34"/>
              </a:rPr>
              <a:t>Treatment group</a:t>
            </a:r>
          </a:p>
        </p:txBody>
      </p:sp>
      <p:sp>
        <p:nvSpPr>
          <p:cNvPr id="13" name="Freeform 30"/>
          <p:cNvSpPr/>
          <p:nvPr/>
        </p:nvSpPr>
        <p:spPr>
          <a:xfrm rot="244939">
            <a:off x="7073900" y="4908550"/>
            <a:ext cx="536575" cy="23813"/>
          </a:xfrm>
          <a:custGeom>
            <a:avLst/>
            <a:gdLst>
              <a:gd name="f0" fmla="val 10800000"/>
              <a:gd name="f1" fmla="val 5400000"/>
              <a:gd name="f2" fmla="val 180"/>
              <a:gd name="f3" fmla="val w"/>
              <a:gd name="f4" fmla="val h"/>
              <a:gd name="f5" fmla="val 0"/>
              <a:gd name="f6" fmla="val 536034"/>
              <a:gd name="f7" fmla="val 24785"/>
              <a:gd name="f8" fmla="val 12392"/>
              <a:gd name="f9" fmla="+- 0 0 0"/>
              <a:gd name="f10" fmla="*/ f3 1 536034"/>
              <a:gd name="f11" fmla="*/ f4 1 24785"/>
              <a:gd name="f12" fmla="+- f7 0 f5"/>
              <a:gd name="f13" fmla="+- f6 0 f5"/>
              <a:gd name="f14" fmla="*/ f9 f0 1"/>
              <a:gd name="f15" fmla="*/ f13 1 536034"/>
              <a:gd name="f16" fmla="*/ f12 1 24785"/>
              <a:gd name="f17" fmla="*/ 0 f13 1"/>
              <a:gd name="f18" fmla="*/ 12392 f12 1"/>
              <a:gd name="f19" fmla="*/ 536034 f13 1"/>
              <a:gd name="f20" fmla="*/ f14 1 f2"/>
              <a:gd name="f21" fmla="*/ f17 1 536034"/>
              <a:gd name="f22" fmla="*/ f18 1 24785"/>
              <a:gd name="f23" fmla="*/ f19 1 536034"/>
              <a:gd name="f24" fmla="*/ f5 1 f15"/>
              <a:gd name="f25" fmla="*/ f6 1 f15"/>
              <a:gd name="f26" fmla="*/ f5 1 f16"/>
              <a:gd name="f27" fmla="*/ f7 1 f16"/>
              <a:gd name="f28" fmla="+- f20 0 f1"/>
              <a:gd name="f29" fmla="*/ f21 1 f15"/>
              <a:gd name="f30" fmla="*/ f22 1 f16"/>
              <a:gd name="f31" fmla="*/ f23 1 f15"/>
              <a:gd name="f32" fmla="*/ f24 f10 1"/>
              <a:gd name="f33" fmla="*/ f25 f10 1"/>
              <a:gd name="f34" fmla="*/ f27 f11 1"/>
              <a:gd name="f35" fmla="*/ f26 f11 1"/>
              <a:gd name="f36" fmla="*/ f29 f10 1"/>
              <a:gd name="f37" fmla="*/ f30 f11 1"/>
              <a:gd name="f38" fmla="*/ f31 f10 1"/>
            </a:gdLst>
            <a:ahLst/>
            <a:cxnLst>
              <a:cxn ang="3cd4">
                <a:pos x="hc" y="t"/>
              </a:cxn>
              <a:cxn ang="0">
                <a:pos x="r" y="vc"/>
              </a:cxn>
              <a:cxn ang="cd4">
                <a:pos x="hc" y="b"/>
              </a:cxn>
              <a:cxn ang="cd2">
                <a:pos x="l" y="vc"/>
              </a:cxn>
              <a:cxn ang="f28">
                <a:pos x="f36" y="f37"/>
              </a:cxn>
              <a:cxn ang="f28">
                <a:pos x="f38" y="f37"/>
              </a:cxn>
            </a:cxnLst>
            <a:rect l="f32" t="f35" r="f33" b="f34"/>
            <a:pathLst>
              <a:path w="536034" h="24785">
                <a:moveTo>
                  <a:pt x="f5" y="f8"/>
                </a:moveTo>
                <a:lnTo>
                  <a:pt x="f6" y="f8"/>
                </a:lnTo>
              </a:path>
            </a:pathLst>
          </a:custGeom>
          <a:noFill/>
          <a:ln w="9360">
            <a:solidFill>
              <a:srgbClr val="D29C9B"/>
            </a:solidFill>
            <a:prstDash val="solid"/>
          </a:ln>
        </p:spPr>
        <p:txBody>
          <a:bodyPr lIns="267480" tIns="0" rIns="267480" bIns="0" anchor="ctr" anchorCtr="1" compatLnSpc="0"/>
          <a:lstStyle/>
          <a:p>
            <a:pPr fontAlgn="auto" hangingPunct="0">
              <a:spcBef>
                <a:spcPts val="0"/>
              </a:spcBef>
              <a:spcAft>
                <a:spcPts val="0"/>
              </a:spcAft>
              <a:defRPr/>
            </a:pPr>
            <a:endParaRPr lang="fr-FR">
              <a:latin typeface="Arial" pitchFamily="18"/>
              <a:ea typeface="Arial Unicode MS" pitchFamily="2"/>
              <a:cs typeface="Tahoma" pitchFamily="2"/>
            </a:endParaRPr>
          </a:p>
        </p:txBody>
      </p:sp>
      <p:sp>
        <p:nvSpPr>
          <p:cNvPr id="14" name="Freeform 31"/>
          <p:cNvSpPr/>
          <p:nvPr/>
        </p:nvSpPr>
        <p:spPr>
          <a:xfrm>
            <a:off x="7591425" y="4632325"/>
            <a:ext cx="1246188" cy="473075"/>
          </a:xfrm>
          <a:custGeom>
            <a:avLst/>
            <a:gdLst>
              <a:gd name="f0" fmla="val 10800000"/>
              <a:gd name="f1" fmla="val 5400000"/>
              <a:gd name="f2" fmla="val 180"/>
              <a:gd name="f3" fmla="val w"/>
              <a:gd name="f4" fmla="val h"/>
              <a:gd name="f5" fmla="val 0"/>
              <a:gd name="f6" fmla="val 1246407"/>
              <a:gd name="f7" fmla="val 378733"/>
              <a:gd name="f8" fmla="val 37873"/>
              <a:gd name="f9" fmla="val 27828"/>
              <a:gd name="f10" fmla="val 3990"/>
              <a:gd name="f11" fmla="val 18195"/>
              <a:gd name="f12" fmla="val 11093"/>
              <a:gd name="f13" fmla="val 18196"/>
              <a:gd name="f14" fmla="val 27829"/>
              <a:gd name="f15" fmla="val 1208534"/>
              <a:gd name="f16" fmla="val 1218579"/>
              <a:gd name="f17" fmla="val 1228212"/>
              <a:gd name="f18" fmla="val 1235314"/>
              <a:gd name="f19" fmla="val 1242417"/>
              <a:gd name="f20" fmla="val 340860"/>
              <a:gd name="f21" fmla="val 350905"/>
              <a:gd name="f22" fmla="val 360538"/>
              <a:gd name="f23" fmla="val 367640"/>
              <a:gd name="f24" fmla="val 1228211"/>
              <a:gd name="f25" fmla="val 374743"/>
              <a:gd name="f26" fmla="val 1218578"/>
              <a:gd name="f27" fmla="val 360537"/>
              <a:gd name="f28" fmla="val 350904"/>
              <a:gd name="f29" fmla="+- 0 0 0"/>
              <a:gd name="f30" fmla="*/ f3 1 1246407"/>
              <a:gd name="f31" fmla="*/ f4 1 378733"/>
              <a:gd name="f32" fmla="+- f7 0 f5"/>
              <a:gd name="f33" fmla="+- f6 0 f5"/>
              <a:gd name="f34" fmla="*/ f29 f0 1"/>
              <a:gd name="f35" fmla="*/ f33 1 1246407"/>
              <a:gd name="f36" fmla="*/ f32 1 378733"/>
              <a:gd name="f37" fmla="*/ 0 f33 1"/>
              <a:gd name="f38" fmla="*/ 37873 f32 1"/>
              <a:gd name="f39" fmla="*/ 11093 f33 1"/>
              <a:gd name="f40" fmla="*/ 11093 f32 1"/>
              <a:gd name="f41" fmla="*/ 37873 f33 1"/>
              <a:gd name="f42" fmla="*/ 0 f32 1"/>
              <a:gd name="f43" fmla="*/ 1208534 f33 1"/>
              <a:gd name="f44" fmla="*/ 1235314 f33 1"/>
              <a:gd name="f45" fmla="*/ 1246407 f33 1"/>
              <a:gd name="f46" fmla="*/ 340860 f32 1"/>
              <a:gd name="f47" fmla="*/ 367640 f32 1"/>
              <a:gd name="f48" fmla="*/ 378733 f32 1"/>
              <a:gd name="f49" fmla="*/ f34 1 f2"/>
              <a:gd name="f50" fmla="*/ f37 1 1246407"/>
              <a:gd name="f51" fmla="*/ f38 1 378733"/>
              <a:gd name="f52" fmla="*/ f39 1 1246407"/>
              <a:gd name="f53" fmla="*/ f40 1 378733"/>
              <a:gd name="f54" fmla="*/ f41 1 1246407"/>
              <a:gd name="f55" fmla="*/ f42 1 378733"/>
              <a:gd name="f56" fmla="*/ f43 1 1246407"/>
              <a:gd name="f57" fmla="*/ f44 1 1246407"/>
              <a:gd name="f58" fmla="*/ f45 1 1246407"/>
              <a:gd name="f59" fmla="*/ f46 1 378733"/>
              <a:gd name="f60" fmla="*/ f47 1 378733"/>
              <a:gd name="f61" fmla="*/ f48 1 378733"/>
              <a:gd name="f62" fmla="*/ f5 1 f35"/>
              <a:gd name="f63" fmla="*/ f6 1 f35"/>
              <a:gd name="f64" fmla="*/ f5 1 f36"/>
              <a:gd name="f65" fmla="*/ f7 1 f36"/>
              <a:gd name="f66" fmla="+- f49 0 f1"/>
              <a:gd name="f67" fmla="*/ f50 1 f35"/>
              <a:gd name="f68" fmla="*/ f51 1 f36"/>
              <a:gd name="f69" fmla="*/ f52 1 f35"/>
              <a:gd name="f70" fmla="*/ f53 1 f36"/>
              <a:gd name="f71" fmla="*/ f54 1 f35"/>
              <a:gd name="f72" fmla="*/ f55 1 f36"/>
              <a:gd name="f73" fmla="*/ f56 1 f35"/>
              <a:gd name="f74" fmla="*/ f57 1 f35"/>
              <a:gd name="f75" fmla="*/ f58 1 f35"/>
              <a:gd name="f76" fmla="*/ f59 1 f36"/>
              <a:gd name="f77" fmla="*/ f60 1 f36"/>
              <a:gd name="f78" fmla="*/ f61 1 f36"/>
              <a:gd name="f79" fmla="*/ f62 f30 1"/>
              <a:gd name="f80" fmla="*/ f63 f30 1"/>
              <a:gd name="f81" fmla="*/ f65 f31 1"/>
              <a:gd name="f82" fmla="*/ f64 f31 1"/>
              <a:gd name="f83" fmla="*/ f67 f30 1"/>
              <a:gd name="f84" fmla="*/ f68 f31 1"/>
              <a:gd name="f85" fmla="*/ f69 f30 1"/>
              <a:gd name="f86" fmla="*/ f70 f31 1"/>
              <a:gd name="f87" fmla="*/ f71 f30 1"/>
              <a:gd name="f88" fmla="*/ f72 f31 1"/>
              <a:gd name="f89" fmla="*/ f73 f30 1"/>
              <a:gd name="f90" fmla="*/ f74 f30 1"/>
              <a:gd name="f91" fmla="*/ f75 f30 1"/>
              <a:gd name="f92" fmla="*/ f76 f31 1"/>
              <a:gd name="f93" fmla="*/ f77 f31 1"/>
              <a:gd name="f94" fmla="*/ f78 f31 1"/>
            </a:gdLst>
            <a:ahLst/>
            <a:cxnLst>
              <a:cxn ang="3cd4">
                <a:pos x="hc" y="t"/>
              </a:cxn>
              <a:cxn ang="0">
                <a:pos x="r" y="vc"/>
              </a:cxn>
              <a:cxn ang="cd4">
                <a:pos x="hc" y="b"/>
              </a:cxn>
              <a:cxn ang="cd2">
                <a:pos x="l" y="vc"/>
              </a:cxn>
              <a:cxn ang="f66">
                <a:pos x="f83" y="f84"/>
              </a:cxn>
              <a:cxn ang="f66">
                <a:pos x="f85" y="f86"/>
              </a:cxn>
              <a:cxn ang="f66">
                <a:pos x="f87" y="f88"/>
              </a:cxn>
              <a:cxn ang="f66">
                <a:pos x="f89" y="f88"/>
              </a:cxn>
              <a:cxn ang="f66">
                <a:pos x="f90" y="f86"/>
              </a:cxn>
              <a:cxn ang="f66">
                <a:pos x="f91" y="f84"/>
              </a:cxn>
              <a:cxn ang="f66">
                <a:pos x="f91" y="f92"/>
              </a:cxn>
              <a:cxn ang="f66">
                <a:pos x="f90" y="f93"/>
              </a:cxn>
              <a:cxn ang="f66">
                <a:pos x="f89" y="f94"/>
              </a:cxn>
              <a:cxn ang="f66">
                <a:pos x="f87" y="f94"/>
              </a:cxn>
              <a:cxn ang="f66">
                <a:pos x="f85" y="f93"/>
              </a:cxn>
              <a:cxn ang="f66">
                <a:pos x="f83" y="f92"/>
              </a:cxn>
              <a:cxn ang="f66">
                <a:pos x="f83" y="f84"/>
              </a:cxn>
            </a:cxnLst>
            <a:rect l="f79" t="f82" r="f80" b="f81"/>
            <a:pathLst>
              <a:path w="1246407" h="378733">
                <a:moveTo>
                  <a:pt x="f5" y="f8"/>
                </a:moveTo>
                <a:cubicBezTo>
                  <a:pt x="f5" y="f9"/>
                  <a:pt x="f10" y="f11"/>
                  <a:pt x="f12" y="f12"/>
                </a:cubicBezTo>
                <a:cubicBezTo>
                  <a:pt x="f13" y="f10"/>
                  <a:pt x="f14" y="f5"/>
                  <a:pt x="f8" y="f5"/>
                </a:cubicBezTo>
                <a:lnTo>
                  <a:pt x="f15" y="f5"/>
                </a:lnTo>
                <a:cubicBezTo>
                  <a:pt x="f16" y="f5"/>
                  <a:pt x="f17" y="f10"/>
                  <a:pt x="f18" y="f12"/>
                </a:cubicBezTo>
                <a:cubicBezTo>
                  <a:pt x="f19" y="f13"/>
                  <a:pt x="f6" y="f14"/>
                  <a:pt x="f6" y="f8"/>
                </a:cubicBezTo>
                <a:lnTo>
                  <a:pt x="f6" y="f20"/>
                </a:lnTo>
                <a:cubicBezTo>
                  <a:pt x="f6" y="f21"/>
                  <a:pt x="f19" y="f22"/>
                  <a:pt x="f18" y="f23"/>
                </a:cubicBezTo>
                <a:cubicBezTo>
                  <a:pt x="f24" y="f25"/>
                  <a:pt x="f26" y="f7"/>
                  <a:pt x="f15" y="f7"/>
                </a:cubicBezTo>
                <a:lnTo>
                  <a:pt x="f8" y="f7"/>
                </a:lnTo>
                <a:cubicBezTo>
                  <a:pt x="f9" y="f7"/>
                  <a:pt x="f11" y="f25"/>
                  <a:pt x="f12" y="f23"/>
                </a:cubicBezTo>
                <a:cubicBezTo>
                  <a:pt x="f10" y="f27"/>
                  <a:pt x="f5" y="f28"/>
                  <a:pt x="f5" y="f20"/>
                </a:cubicBezTo>
                <a:lnTo>
                  <a:pt x="f5" y="f8"/>
                </a:lnTo>
                <a:close/>
              </a:path>
            </a:pathLst>
          </a:custGeom>
          <a:solidFill>
            <a:schemeClr val="accent2">
              <a:lumMod val="60000"/>
              <a:lumOff val="40000"/>
            </a:schemeClr>
          </a:solidFill>
          <a:ln>
            <a:solidFill>
              <a:schemeClr val="accent2">
                <a:lumMod val="40000"/>
                <a:lumOff val="60000"/>
              </a:schemeClr>
            </a:solidFill>
            <a:prstDash val="solid"/>
          </a:ln>
          <a:effectLst>
            <a:outerShdw dist="23040" dir="5400000" algn="tl">
              <a:srgbClr val="000000">
                <a:alpha val="35000"/>
              </a:srgbClr>
            </a:outerShdw>
          </a:effectLst>
        </p:spPr>
        <p:txBody>
          <a:bodyPr lIns="19800" tIns="19800" rIns="19800" bIns="19800" anchor="ctr" anchorCtr="1" compatLnSpc="0"/>
          <a:lstStyle/>
          <a:p>
            <a:pPr algn="ctr" fontAlgn="auto">
              <a:spcBef>
                <a:spcPts val="0"/>
              </a:spcBef>
              <a:spcAft>
                <a:spcPts val="0"/>
              </a:spcAft>
              <a:defRPr/>
            </a:pPr>
            <a:r>
              <a:rPr lang="en-US" sz="1400" b="1" dirty="0">
                <a:solidFill>
                  <a:srgbClr val="FFFFFF"/>
                </a:solidFill>
                <a:latin typeface="Arial" pitchFamily="34"/>
                <a:ea typeface="Arial Unicode MS" pitchFamily="34"/>
                <a:cs typeface="Arial" pitchFamily="34"/>
              </a:rPr>
              <a:t>Participants</a:t>
            </a:r>
          </a:p>
        </p:txBody>
      </p:sp>
      <p:sp>
        <p:nvSpPr>
          <p:cNvPr id="15" name="Freeform 32"/>
          <p:cNvSpPr/>
          <p:nvPr/>
        </p:nvSpPr>
        <p:spPr>
          <a:xfrm>
            <a:off x="7056438" y="5276850"/>
            <a:ext cx="552450" cy="23813"/>
          </a:xfrm>
          <a:custGeom>
            <a:avLst/>
            <a:gdLst>
              <a:gd name="f0" fmla="val 10800000"/>
              <a:gd name="f1" fmla="val 5400000"/>
              <a:gd name="f2" fmla="val 180"/>
              <a:gd name="f3" fmla="val w"/>
              <a:gd name="f4" fmla="val h"/>
              <a:gd name="f5" fmla="val 0"/>
              <a:gd name="f6" fmla="val 551644"/>
              <a:gd name="f7" fmla="val 24785"/>
              <a:gd name="f8" fmla="val 12392"/>
              <a:gd name="f9" fmla="+- 0 0 0"/>
              <a:gd name="f10" fmla="*/ f3 1 551644"/>
              <a:gd name="f11" fmla="*/ f4 1 24785"/>
              <a:gd name="f12" fmla="+- f7 0 f5"/>
              <a:gd name="f13" fmla="+- f6 0 f5"/>
              <a:gd name="f14" fmla="*/ f9 f0 1"/>
              <a:gd name="f15" fmla="*/ f13 1 551644"/>
              <a:gd name="f16" fmla="*/ f12 1 24785"/>
              <a:gd name="f17" fmla="*/ 0 f13 1"/>
              <a:gd name="f18" fmla="*/ 12392 f12 1"/>
              <a:gd name="f19" fmla="*/ 551644 f13 1"/>
              <a:gd name="f20" fmla="*/ f14 1 f2"/>
              <a:gd name="f21" fmla="*/ f17 1 551644"/>
              <a:gd name="f22" fmla="*/ f18 1 24785"/>
              <a:gd name="f23" fmla="*/ f19 1 551644"/>
              <a:gd name="f24" fmla="*/ f5 1 f15"/>
              <a:gd name="f25" fmla="*/ f6 1 f15"/>
              <a:gd name="f26" fmla="*/ f5 1 f16"/>
              <a:gd name="f27" fmla="*/ f7 1 f16"/>
              <a:gd name="f28" fmla="+- f20 0 f1"/>
              <a:gd name="f29" fmla="*/ f21 1 f15"/>
              <a:gd name="f30" fmla="*/ f22 1 f16"/>
              <a:gd name="f31" fmla="*/ f23 1 f15"/>
              <a:gd name="f32" fmla="*/ f24 f10 1"/>
              <a:gd name="f33" fmla="*/ f25 f10 1"/>
              <a:gd name="f34" fmla="*/ f27 f11 1"/>
              <a:gd name="f35" fmla="*/ f26 f11 1"/>
              <a:gd name="f36" fmla="*/ f29 f10 1"/>
              <a:gd name="f37" fmla="*/ f30 f11 1"/>
              <a:gd name="f38" fmla="*/ f31 f10 1"/>
            </a:gdLst>
            <a:ahLst/>
            <a:cxnLst>
              <a:cxn ang="3cd4">
                <a:pos x="hc" y="t"/>
              </a:cxn>
              <a:cxn ang="0">
                <a:pos x="r" y="vc"/>
              </a:cxn>
              <a:cxn ang="cd4">
                <a:pos x="hc" y="b"/>
              </a:cxn>
              <a:cxn ang="cd2">
                <a:pos x="l" y="vc"/>
              </a:cxn>
              <a:cxn ang="f28">
                <a:pos x="f36" y="f37"/>
              </a:cxn>
              <a:cxn ang="f28">
                <a:pos x="f38" y="f37"/>
              </a:cxn>
            </a:cxnLst>
            <a:rect l="f32" t="f35" r="f33" b="f34"/>
            <a:pathLst>
              <a:path w="551644" h="24785">
                <a:moveTo>
                  <a:pt x="f5" y="f8"/>
                </a:moveTo>
                <a:lnTo>
                  <a:pt x="f6" y="f8"/>
                </a:lnTo>
              </a:path>
            </a:pathLst>
          </a:custGeom>
          <a:noFill/>
          <a:ln w="9360">
            <a:solidFill>
              <a:srgbClr val="D29C9B"/>
            </a:solidFill>
            <a:prstDash val="solid"/>
          </a:ln>
        </p:spPr>
        <p:txBody>
          <a:bodyPr lIns="274680" tIns="0" rIns="274680" bIns="0" anchor="ctr" anchorCtr="1" compatLnSpc="0"/>
          <a:lstStyle/>
          <a:p>
            <a:pPr fontAlgn="auto" hangingPunct="0">
              <a:spcBef>
                <a:spcPts val="0"/>
              </a:spcBef>
              <a:spcAft>
                <a:spcPts val="0"/>
              </a:spcAft>
              <a:defRPr/>
            </a:pPr>
            <a:endParaRPr lang="fr-FR">
              <a:latin typeface="Arial" pitchFamily="18"/>
              <a:ea typeface="Arial Unicode MS" pitchFamily="2"/>
              <a:cs typeface="Tahoma" pitchFamily="2"/>
            </a:endParaRPr>
          </a:p>
        </p:txBody>
      </p:sp>
      <p:sp>
        <p:nvSpPr>
          <p:cNvPr id="16" name="Freeform 33"/>
          <p:cNvSpPr/>
          <p:nvPr/>
        </p:nvSpPr>
        <p:spPr>
          <a:xfrm>
            <a:off x="7591425" y="5181600"/>
            <a:ext cx="1246188" cy="223838"/>
          </a:xfrm>
          <a:custGeom>
            <a:avLst/>
            <a:gdLst>
              <a:gd name="f0" fmla="val 10800000"/>
              <a:gd name="f1" fmla="val 5400000"/>
              <a:gd name="f2" fmla="val 180"/>
              <a:gd name="f3" fmla="val w"/>
              <a:gd name="f4" fmla="val h"/>
              <a:gd name="f5" fmla="val 0"/>
              <a:gd name="f6" fmla="val 1246407"/>
              <a:gd name="f7" fmla="val 300309"/>
              <a:gd name="f8" fmla="val 30031"/>
              <a:gd name="f9" fmla="val 22066"/>
              <a:gd name="f10" fmla="val 3164"/>
              <a:gd name="f11" fmla="val 14428"/>
              <a:gd name="f12" fmla="val 8796"/>
              <a:gd name="f13" fmla="val 1216376"/>
              <a:gd name="f14" fmla="val 1224341"/>
              <a:gd name="f15" fmla="val 1231979"/>
              <a:gd name="f16" fmla="val 1237611"/>
              <a:gd name="f17" fmla="val 1243243"/>
              <a:gd name="f18" fmla="val 270278"/>
              <a:gd name="f19" fmla="val 278243"/>
              <a:gd name="f20" fmla="val 285881"/>
              <a:gd name="f21" fmla="val 291513"/>
              <a:gd name="f22" fmla="val 297145"/>
              <a:gd name="f23" fmla="+- 0 0 0"/>
              <a:gd name="f24" fmla="*/ f3 1 1246407"/>
              <a:gd name="f25" fmla="*/ f4 1 300309"/>
              <a:gd name="f26" fmla="+- f7 0 f5"/>
              <a:gd name="f27" fmla="+- f6 0 f5"/>
              <a:gd name="f28" fmla="*/ f23 f0 1"/>
              <a:gd name="f29" fmla="*/ f27 1 1246407"/>
              <a:gd name="f30" fmla="*/ f26 1 300309"/>
              <a:gd name="f31" fmla="*/ 0 f27 1"/>
              <a:gd name="f32" fmla="*/ 30031 f26 1"/>
              <a:gd name="f33" fmla="*/ 8796 f27 1"/>
              <a:gd name="f34" fmla="*/ 8796 f26 1"/>
              <a:gd name="f35" fmla="*/ 30031 f27 1"/>
              <a:gd name="f36" fmla="*/ 0 f26 1"/>
              <a:gd name="f37" fmla="*/ 1216376 f27 1"/>
              <a:gd name="f38" fmla="*/ 1237611 f27 1"/>
              <a:gd name="f39" fmla="*/ 1246407 f27 1"/>
              <a:gd name="f40" fmla="*/ 270278 f26 1"/>
              <a:gd name="f41" fmla="*/ 291513 f26 1"/>
              <a:gd name="f42" fmla="*/ 300309 f26 1"/>
              <a:gd name="f43" fmla="*/ f28 1 f2"/>
              <a:gd name="f44" fmla="*/ f31 1 1246407"/>
              <a:gd name="f45" fmla="*/ f32 1 300309"/>
              <a:gd name="f46" fmla="*/ f33 1 1246407"/>
              <a:gd name="f47" fmla="*/ f34 1 300309"/>
              <a:gd name="f48" fmla="*/ f35 1 1246407"/>
              <a:gd name="f49" fmla="*/ f36 1 300309"/>
              <a:gd name="f50" fmla="*/ f37 1 1246407"/>
              <a:gd name="f51" fmla="*/ f38 1 1246407"/>
              <a:gd name="f52" fmla="*/ f39 1 1246407"/>
              <a:gd name="f53" fmla="*/ f40 1 300309"/>
              <a:gd name="f54" fmla="*/ f41 1 300309"/>
              <a:gd name="f55" fmla="*/ f42 1 300309"/>
              <a:gd name="f56" fmla="*/ f5 1 f29"/>
              <a:gd name="f57" fmla="*/ f6 1 f29"/>
              <a:gd name="f58" fmla="*/ f5 1 f30"/>
              <a:gd name="f59" fmla="*/ f7 1 f30"/>
              <a:gd name="f60" fmla="+- f43 0 f1"/>
              <a:gd name="f61" fmla="*/ f44 1 f29"/>
              <a:gd name="f62" fmla="*/ f45 1 f30"/>
              <a:gd name="f63" fmla="*/ f46 1 f29"/>
              <a:gd name="f64" fmla="*/ f47 1 f30"/>
              <a:gd name="f65" fmla="*/ f48 1 f29"/>
              <a:gd name="f66" fmla="*/ f49 1 f30"/>
              <a:gd name="f67" fmla="*/ f50 1 f29"/>
              <a:gd name="f68" fmla="*/ f51 1 f29"/>
              <a:gd name="f69" fmla="*/ f52 1 f29"/>
              <a:gd name="f70" fmla="*/ f53 1 f30"/>
              <a:gd name="f71" fmla="*/ f54 1 f30"/>
              <a:gd name="f72" fmla="*/ f55 1 f30"/>
              <a:gd name="f73" fmla="*/ f56 f24 1"/>
              <a:gd name="f74" fmla="*/ f57 f24 1"/>
              <a:gd name="f75" fmla="*/ f59 f25 1"/>
              <a:gd name="f76" fmla="*/ f58 f25 1"/>
              <a:gd name="f77" fmla="*/ f61 f24 1"/>
              <a:gd name="f78" fmla="*/ f62 f25 1"/>
              <a:gd name="f79" fmla="*/ f63 f24 1"/>
              <a:gd name="f80" fmla="*/ f64 f25 1"/>
              <a:gd name="f81" fmla="*/ f65 f24 1"/>
              <a:gd name="f82" fmla="*/ f66 f25 1"/>
              <a:gd name="f83" fmla="*/ f67 f24 1"/>
              <a:gd name="f84" fmla="*/ f68 f24 1"/>
              <a:gd name="f85" fmla="*/ f69 f24 1"/>
              <a:gd name="f86" fmla="*/ f70 f25 1"/>
              <a:gd name="f87" fmla="*/ f71 f25 1"/>
              <a:gd name="f88" fmla="*/ f72 f25 1"/>
            </a:gdLst>
            <a:ahLst/>
            <a:cxnLst>
              <a:cxn ang="3cd4">
                <a:pos x="hc" y="t"/>
              </a:cxn>
              <a:cxn ang="0">
                <a:pos x="r" y="vc"/>
              </a:cxn>
              <a:cxn ang="cd4">
                <a:pos x="hc" y="b"/>
              </a:cxn>
              <a:cxn ang="cd2">
                <a:pos x="l" y="vc"/>
              </a:cxn>
              <a:cxn ang="f60">
                <a:pos x="f77" y="f78"/>
              </a:cxn>
              <a:cxn ang="f60">
                <a:pos x="f79" y="f80"/>
              </a:cxn>
              <a:cxn ang="f60">
                <a:pos x="f81" y="f82"/>
              </a:cxn>
              <a:cxn ang="f60">
                <a:pos x="f83" y="f82"/>
              </a:cxn>
              <a:cxn ang="f60">
                <a:pos x="f84" y="f80"/>
              </a:cxn>
              <a:cxn ang="f60">
                <a:pos x="f85" y="f78"/>
              </a:cxn>
              <a:cxn ang="f60">
                <a:pos x="f85" y="f86"/>
              </a:cxn>
              <a:cxn ang="f60">
                <a:pos x="f84" y="f87"/>
              </a:cxn>
              <a:cxn ang="f60">
                <a:pos x="f83" y="f88"/>
              </a:cxn>
              <a:cxn ang="f60">
                <a:pos x="f81" y="f88"/>
              </a:cxn>
              <a:cxn ang="f60">
                <a:pos x="f79" y="f87"/>
              </a:cxn>
              <a:cxn ang="f60">
                <a:pos x="f77" y="f86"/>
              </a:cxn>
              <a:cxn ang="f60">
                <a:pos x="f77" y="f78"/>
              </a:cxn>
            </a:cxnLst>
            <a:rect l="f73" t="f76" r="f74" b="f75"/>
            <a:pathLst>
              <a:path w="1246407" h="300309">
                <a:moveTo>
                  <a:pt x="f5" y="f8"/>
                </a:moveTo>
                <a:cubicBezTo>
                  <a:pt x="f5" y="f9"/>
                  <a:pt x="f10" y="f11"/>
                  <a:pt x="f12" y="f12"/>
                </a:cubicBezTo>
                <a:cubicBezTo>
                  <a:pt x="f11" y="f10"/>
                  <a:pt x="f9" y="f5"/>
                  <a:pt x="f8" y="f5"/>
                </a:cubicBezTo>
                <a:lnTo>
                  <a:pt x="f13" y="f5"/>
                </a:lnTo>
                <a:cubicBezTo>
                  <a:pt x="f14" y="f5"/>
                  <a:pt x="f15" y="f10"/>
                  <a:pt x="f16" y="f12"/>
                </a:cubicBezTo>
                <a:cubicBezTo>
                  <a:pt x="f17" y="f11"/>
                  <a:pt x="f6" y="f9"/>
                  <a:pt x="f6" y="f8"/>
                </a:cubicBezTo>
                <a:lnTo>
                  <a:pt x="f6" y="f18"/>
                </a:lnTo>
                <a:cubicBezTo>
                  <a:pt x="f6" y="f19"/>
                  <a:pt x="f17" y="f20"/>
                  <a:pt x="f16" y="f21"/>
                </a:cubicBezTo>
                <a:cubicBezTo>
                  <a:pt x="f15" y="f22"/>
                  <a:pt x="f14" y="f7"/>
                  <a:pt x="f13" y="f7"/>
                </a:cubicBezTo>
                <a:lnTo>
                  <a:pt x="f8" y="f7"/>
                </a:lnTo>
                <a:cubicBezTo>
                  <a:pt x="f9" y="f7"/>
                  <a:pt x="f11" y="f22"/>
                  <a:pt x="f12" y="f21"/>
                </a:cubicBezTo>
                <a:cubicBezTo>
                  <a:pt x="f10" y="f20"/>
                  <a:pt x="f5" y="f19"/>
                  <a:pt x="f5" y="f18"/>
                </a:cubicBezTo>
                <a:lnTo>
                  <a:pt x="f5" y="f8"/>
                </a:lnTo>
                <a:close/>
              </a:path>
            </a:pathLst>
          </a:custGeom>
          <a:solidFill>
            <a:schemeClr val="accent2">
              <a:lumMod val="40000"/>
              <a:lumOff val="60000"/>
            </a:schemeClr>
          </a:solidFill>
          <a:ln>
            <a:noFill/>
            <a:prstDash val="solid"/>
          </a:ln>
          <a:effectLst>
            <a:outerShdw dist="23040" dir="5400000" algn="tl">
              <a:srgbClr val="000000">
                <a:alpha val="35000"/>
              </a:srgbClr>
            </a:outerShdw>
          </a:effectLst>
        </p:spPr>
        <p:txBody>
          <a:bodyPr lIns="17640" tIns="17640" rIns="17640" bIns="17640" anchor="ctr" anchorCtr="1" compatLnSpc="0"/>
          <a:lstStyle/>
          <a:p>
            <a:pPr algn="ctr" fontAlgn="auto">
              <a:spcBef>
                <a:spcPts val="0"/>
              </a:spcBef>
              <a:spcAft>
                <a:spcPts val="0"/>
              </a:spcAft>
              <a:defRPr/>
            </a:pPr>
            <a:r>
              <a:rPr lang="en-US" sz="1400" b="1" dirty="0">
                <a:solidFill>
                  <a:srgbClr val="FFFFFF"/>
                </a:solidFill>
                <a:latin typeface="Arial" pitchFamily="34"/>
                <a:ea typeface="Arial Unicode MS" pitchFamily="34"/>
                <a:cs typeface="Arial" pitchFamily="34"/>
              </a:rPr>
              <a:t>No-Shows</a:t>
            </a:r>
          </a:p>
        </p:txBody>
      </p:sp>
      <p:sp>
        <p:nvSpPr>
          <p:cNvPr id="17" name="Freeform 34"/>
          <p:cNvSpPr/>
          <p:nvPr/>
        </p:nvSpPr>
        <p:spPr>
          <a:xfrm>
            <a:off x="5275263" y="5646738"/>
            <a:ext cx="614362" cy="25400"/>
          </a:xfrm>
          <a:custGeom>
            <a:avLst/>
            <a:gdLst>
              <a:gd name="f0" fmla="val 10800000"/>
              <a:gd name="f1" fmla="val 5400000"/>
              <a:gd name="f2" fmla="val 180"/>
              <a:gd name="f3" fmla="val w"/>
              <a:gd name="f4" fmla="val h"/>
              <a:gd name="f5" fmla="val 0"/>
              <a:gd name="f6" fmla="val 613982"/>
              <a:gd name="f7" fmla="val 24785"/>
              <a:gd name="f8" fmla="val 12392"/>
              <a:gd name="f9" fmla="+- 0 0 0"/>
              <a:gd name="f10" fmla="*/ f3 1 613982"/>
              <a:gd name="f11" fmla="*/ f4 1 24785"/>
              <a:gd name="f12" fmla="+- f7 0 f5"/>
              <a:gd name="f13" fmla="+- f6 0 f5"/>
              <a:gd name="f14" fmla="*/ f9 f0 1"/>
              <a:gd name="f15" fmla="*/ f13 1 613982"/>
              <a:gd name="f16" fmla="*/ f12 1 24785"/>
              <a:gd name="f17" fmla="*/ 0 f13 1"/>
              <a:gd name="f18" fmla="*/ 12392 f12 1"/>
              <a:gd name="f19" fmla="*/ 613982 f13 1"/>
              <a:gd name="f20" fmla="*/ f14 1 f2"/>
              <a:gd name="f21" fmla="*/ f17 1 613982"/>
              <a:gd name="f22" fmla="*/ f18 1 24785"/>
              <a:gd name="f23" fmla="*/ f19 1 613982"/>
              <a:gd name="f24" fmla="*/ f5 1 f15"/>
              <a:gd name="f25" fmla="*/ f6 1 f15"/>
              <a:gd name="f26" fmla="*/ f5 1 f16"/>
              <a:gd name="f27" fmla="*/ f7 1 f16"/>
              <a:gd name="f28" fmla="+- f20 0 f1"/>
              <a:gd name="f29" fmla="*/ f21 1 f15"/>
              <a:gd name="f30" fmla="*/ f22 1 f16"/>
              <a:gd name="f31" fmla="*/ f23 1 f15"/>
              <a:gd name="f32" fmla="*/ f24 f10 1"/>
              <a:gd name="f33" fmla="*/ f25 f10 1"/>
              <a:gd name="f34" fmla="*/ f27 f11 1"/>
              <a:gd name="f35" fmla="*/ f26 f11 1"/>
              <a:gd name="f36" fmla="*/ f29 f10 1"/>
              <a:gd name="f37" fmla="*/ f30 f11 1"/>
              <a:gd name="f38" fmla="*/ f31 f10 1"/>
            </a:gdLst>
            <a:ahLst/>
            <a:cxnLst>
              <a:cxn ang="3cd4">
                <a:pos x="hc" y="t"/>
              </a:cxn>
              <a:cxn ang="0">
                <a:pos x="r" y="vc"/>
              </a:cxn>
              <a:cxn ang="cd4">
                <a:pos x="hc" y="b"/>
              </a:cxn>
              <a:cxn ang="cd2">
                <a:pos x="l" y="vc"/>
              </a:cxn>
              <a:cxn ang="f28">
                <a:pos x="f36" y="f37"/>
              </a:cxn>
              <a:cxn ang="f28">
                <a:pos x="f38" y="f37"/>
              </a:cxn>
            </a:cxnLst>
            <a:rect l="f32" t="f35" r="f33" b="f34"/>
            <a:pathLst>
              <a:path w="613982" h="24785">
                <a:moveTo>
                  <a:pt x="f5" y="f8"/>
                </a:moveTo>
                <a:lnTo>
                  <a:pt x="f6" y="f8"/>
                </a:lnTo>
              </a:path>
            </a:pathLst>
          </a:custGeom>
          <a:noFill/>
          <a:ln w="9360">
            <a:solidFill>
              <a:srgbClr val="D29C9B"/>
            </a:solidFill>
            <a:prstDash val="solid"/>
          </a:ln>
        </p:spPr>
        <p:txBody>
          <a:bodyPr lIns="304200" tIns="0" rIns="304200" bIns="0" anchor="ctr" anchorCtr="1" compatLnSpc="0"/>
          <a:lstStyle/>
          <a:p>
            <a:pPr fontAlgn="auto" hangingPunct="0">
              <a:spcBef>
                <a:spcPts val="0"/>
              </a:spcBef>
              <a:spcAft>
                <a:spcPts val="0"/>
              </a:spcAft>
              <a:defRPr/>
            </a:pPr>
            <a:endParaRPr lang="fr-FR">
              <a:latin typeface="Arial" pitchFamily="18"/>
              <a:ea typeface="Arial Unicode MS" pitchFamily="2"/>
              <a:cs typeface="Tahoma" pitchFamily="2"/>
            </a:endParaRPr>
          </a:p>
        </p:txBody>
      </p:sp>
      <p:sp>
        <p:nvSpPr>
          <p:cNvPr id="18" name="Freeform 35"/>
          <p:cNvSpPr/>
          <p:nvPr/>
        </p:nvSpPr>
        <p:spPr>
          <a:xfrm>
            <a:off x="5846763" y="5422900"/>
            <a:ext cx="1246187" cy="623888"/>
          </a:xfrm>
          <a:custGeom>
            <a:avLst/>
            <a:gdLst>
              <a:gd name="f0" fmla="val 10800000"/>
              <a:gd name="f1" fmla="val 5400000"/>
              <a:gd name="f2" fmla="val 180"/>
              <a:gd name="f3" fmla="val w"/>
              <a:gd name="f4" fmla="val h"/>
              <a:gd name="f5" fmla="val 0"/>
              <a:gd name="f6" fmla="val 1246407"/>
              <a:gd name="f7" fmla="val 623203"/>
              <a:gd name="f8" fmla="val 62320"/>
              <a:gd name="f9" fmla="val 45792"/>
              <a:gd name="f10" fmla="val 6566"/>
              <a:gd name="f11" fmla="val 29940"/>
              <a:gd name="f12" fmla="val 18253"/>
              <a:gd name="f13" fmla="val 1184087"/>
              <a:gd name="f14" fmla="val 1200615"/>
              <a:gd name="f15" fmla="val 1216467"/>
              <a:gd name="f16" fmla="val 1228154"/>
              <a:gd name="f17" fmla="val 1239841"/>
              <a:gd name="f18" fmla="val 560883"/>
              <a:gd name="f19" fmla="val 577411"/>
              <a:gd name="f20" fmla="val 593263"/>
              <a:gd name="f21" fmla="val 604950"/>
              <a:gd name="f22" fmla="val 616637"/>
              <a:gd name="f23" fmla="+- 0 0 0"/>
              <a:gd name="f24" fmla="*/ f3 1 1246407"/>
              <a:gd name="f25" fmla="*/ f4 1 623203"/>
              <a:gd name="f26" fmla="+- f7 0 f5"/>
              <a:gd name="f27" fmla="+- f6 0 f5"/>
              <a:gd name="f28" fmla="*/ f23 f0 1"/>
              <a:gd name="f29" fmla="*/ f27 1 1246407"/>
              <a:gd name="f30" fmla="*/ f26 1 623203"/>
              <a:gd name="f31" fmla="*/ 0 f27 1"/>
              <a:gd name="f32" fmla="*/ 62320 f26 1"/>
              <a:gd name="f33" fmla="*/ 18253 f27 1"/>
              <a:gd name="f34" fmla="*/ 18253 f26 1"/>
              <a:gd name="f35" fmla="*/ 62320 f27 1"/>
              <a:gd name="f36" fmla="*/ 0 f26 1"/>
              <a:gd name="f37" fmla="*/ 1184087 f27 1"/>
              <a:gd name="f38" fmla="*/ 1228154 f27 1"/>
              <a:gd name="f39" fmla="*/ 1246407 f27 1"/>
              <a:gd name="f40" fmla="*/ 560883 f26 1"/>
              <a:gd name="f41" fmla="*/ 604950 f26 1"/>
              <a:gd name="f42" fmla="*/ 623203 f26 1"/>
              <a:gd name="f43" fmla="*/ f28 1 f2"/>
              <a:gd name="f44" fmla="*/ f31 1 1246407"/>
              <a:gd name="f45" fmla="*/ f32 1 623203"/>
              <a:gd name="f46" fmla="*/ f33 1 1246407"/>
              <a:gd name="f47" fmla="*/ f34 1 623203"/>
              <a:gd name="f48" fmla="*/ f35 1 1246407"/>
              <a:gd name="f49" fmla="*/ f36 1 623203"/>
              <a:gd name="f50" fmla="*/ f37 1 1246407"/>
              <a:gd name="f51" fmla="*/ f38 1 1246407"/>
              <a:gd name="f52" fmla="*/ f39 1 1246407"/>
              <a:gd name="f53" fmla="*/ f40 1 623203"/>
              <a:gd name="f54" fmla="*/ f41 1 623203"/>
              <a:gd name="f55" fmla="*/ f42 1 623203"/>
              <a:gd name="f56" fmla="*/ f5 1 f29"/>
              <a:gd name="f57" fmla="*/ f6 1 f29"/>
              <a:gd name="f58" fmla="*/ f5 1 f30"/>
              <a:gd name="f59" fmla="*/ f7 1 f30"/>
              <a:gd name="f60" fmla="+- f43 0 f1"/>
              <a:gd name="f61" fmla="*/ f44 1 f29"/>
              <a:gd name="f62" fmla="*/ f45 1 f30"/>
              <a:gd name="f63" fmla="*/ f46 1 f29"/>
              <a:gd name="f64" fmla="*/ f47 1 f30"/>
              <a:gd name="f65" fmla="*/ f48 1 f29"/>
              <a:gd name="f66" fmla="*/ f49 1 f30"/>
              <a:gd name="f67" fmla="*/ f50 1 f29"/>
              <a:gd name="f68" fmla="*/ f51 1 f29"/>
              <a:gd name="f69" fmla="*/ f52 1 f29"/>
              <a:gd name="f70" fmla="*/ f53 1 f30"/>
              <a:gd name="f71" fmla="*/ f54 1 f30"/>
              <a:gd name="f72" fmla="*/ f55 1 f30"/>
              <a:gd name="f73" fmla="*/ f56 f24 1"/>
              <a:gd name="f74" fmla="*/ f57 f24 1"/>
              <a:gd name="f75" fmla="*/ f59 f25 1"/>
              <a:gd name="f76" fmla="*/ f58 f25 1"/>
              <a:gd name="f77" fmla="*/ f61 f24 1"/>
              <a:gd name="f78" fmla="*/ f62 f25 1"/>
              <a:gd name="f79" fmla="*/ f63 f24 1"/>
              <a:gd name="f80" fmla="*/ f64 f25 1"/>
              <a:gd name="f81" fmla="*/ f65 f24 1"/>
              <a:gd name="f82" fmla="*/ f66 f25 1"/>
              <a:gd name="f83" fmla="*/ f67 f24 1"/>
              <a:gd name="f84" fmla="*/ f68 f24 1"/>
              <a:gd name="f85" fmla="*/ f69 f24 1"/>
              <a:gd name="f86" fmla="*/ f70 f25 1"/>
              <a:gd name="f87" fmla="*/ f71 f25 1"/>
              <a:gd name="f88" fmla="*/ f72 f25 1"/>
            </a:gdLst>
            <a:ahLst/>
            <a:cxnLst>
              <a:cxn ang="3cd4">
                <a:pos x="hc" y="t"/>
              </a:cxn>
              <a:cxn ang="0">
                <a:pos x="r" y="vc"/>
              </a:cxn>
              <a:cxn ang="cd4">
                <a:pos x="hc" y="b"/>
              </a:cxn>
              <a:cxn ang="cd2">
                <a:pos x="l" y="vc"/>
              </a:cxn>
              <a:cxn ang="f60">
                <a:pos x="f77" y="f78"/>
              </a:cxn>
              <a:cxn ang="f60">
                <a:pos x="f79" y="f80"/>
              </a:cxn>
              <a:cxn ang="f60">
                <a:pos x="f81" y="f82"/>
              </a:cxn>
              <a:cxn ang="f60">
                <a:pos x="f83" y="f82"/>
              </a:cxn>
              <a:cxn ang="f60">
                <a:pos x="f84" y="f80"/>
              </a:cxn>
              <a:cxn ang="f60">
                <a:pos x="f85" y="f78"/>
              </a:cxn>
              <a:cxn ang="f60">
                <a:pos x="f85" y="f86"/>
              </a:cxn>
              <a:cxn ang="f60">
                <a:pos x="f84" y="f87"/>
              </a:cxn>
              <a:cxn ang="f60">
                <a:pos x="f83" y="f88"/>
              </a:cxn>
              <a:cxn ang="f60">
                <a:pos x="f81" y="f88"/>
              </a:cxn>
              <a:cxn ang="f60">
                <a:pos x="f79" y="f87"/>
              </a:cxn>
              <a:cxn ang="f60">
                <a:pos x="f77" y="f86"/>
              </a:cxn>
              <a:cxn ang="f60">
                <a:pos x="f77" y="f78"/>
              </a:cxn>
            </a:cxnLst>
            <a:rect l="f73" t="f76" r="f74" b="f75"/>
            <a:pathLst>
              <a:path w="1246407" h="623203">
                <a:moveTo>
                  <a:pt x="f5" y="f8"/>
                </a:moveTo>
                <a:cubicBezTo>
                  <a:pt x="f5" y="f9"/>
                  <a:pt x="f10" y="f11"/>
                  <a:pt x="f12" y="f12"/>
                </a:cubicBezTo>
                <a:cubicBezTo>
                  <a:pt x="f11" y="f10"/>
                  <a:pt x="f9" y="f5"/>
                  <a:pt x="f8" y="f5"/>
                </a:cubicBezTo>
                <a:lnTo>
                  <a:pt x="f13" y="f5"/>
                </a:lnTo>
                <a:cubicBezTo>
                  <a:pt x="f14" y="f5"/>
                  <a:pt x="f15" y="f10"/>
                  <a:pt x="f16" y="f12"/>
                </a:cubicBezTo>
                <a:cubicBezTo>
                  <a:pt x="f17" y="f11"/>
                  <a:pt x="f6" y="f9"/>
                  <a:pt x="f6" y="f8"/>
                </a:cubicBezTo>
                <a:lnTo>
                  <a:pt x="f6" y="f18"/>
                </a:lnTo>
                <a:cubicBezTo>
                  <a:pt x="f6" y="f19"/>
                  <a:pt x="f17" y="f20"/>
                  <a:pt x="f16" y="f21"/>
                </a:cubicBezTo>
                <a:cubicBezTo>
                  <a:pt x="f15" y="f22"/>
                  <a:pt x="f14" y="f7"/>
                  <a:pt x="f13" y="f7"/>
                </a:cubicBezTo>
                <a:lnTo>
                  <a:pt x="f8" y="f7"/>
                </a:lnTo>
                <a:cubicBezTo>
                  <a:pt x="f9" y="f7"/>
                  <a:pt x="f11" y="f22"/>
                  <a:pt x="f12" y="f21"/>
                </a:cubicBezTo>
                <a:cubicBezTo>
                  <a:pt x="f10" y="f20"/>
                  <a:pt x="f5" y="f19"/>
                  <a:pt x="f5" y="f18"/>
                </a:cubicBezTo>
                <a:lnTo>
                  <a:pt x="f5" y="f8"/>
                </a:lnTo>
                <a:close/>
              </a:path>
            </a:pathLst>
          </a:custGeom>
          <a:solidFill>
            <a:schemeClr val="accent2">
              <a:lumMod val="60000"/>
              <a:lumOff val="40000"/>
            </a:schemeClr>
          </a:solidFill>
          <a:ln>
            <a:noFill/>
            <a:prstDash val="solid"/>
          </a:ln>
          <a:effectLst>
            <a:outerShdw dist="23040" dir="5400000" algn="tl">
              <a:srgbClr val="000000">
                <a:alpha val="35000"/>
              </a:srgbClr>
            </a:outerShdw>
          </a:effectLst>
        </p:spPr>
        <p:txBody>
          <a:bodyPr lIns="27000" tIns="27000" rIns="27000" bIns="27000" anchor="ctr" anchorCtr="1" compatLnSpc="0"/>
          <a:lstStyle/>
          <a:p>
            <a:pPr algn="ctr" fontAlgn="auto">
              <a:spcBef>
                <a:spcPts val="0"/>
              </a:spcBef>
              <a:spcAft>
                <a:spcPts val="0"/>
              </a:spcAft>
              <a:defRPr/>
            </a:pPr>
            <a:r>
              <a:rPr lang="en-US" sz="1400" b="1">
                <a:solidFill>
                  <a:srgbClr val="FFFFFF"/>
                </a:solidFill>
                <a:latin typeface="Arial" pitchFamily="34"/>
                <a:ea typeface="Arial Unicode MS" pitchFamily="34"/>
                <a:cs typeface="Arial" pitchFamily="34"/>
              </a:rPr>
              <a:t>Control group</a:t>
            </a:r>
          </a:p>
        </p:txBody>
      </p:sp>
      <p:sp>
        <p:nvSpPr>
          <p:cNvPr id="19" name="Oval 17"/>
          <p:cNvSpPr/>
          <p:nvPr/>
        </p:nvSpPr>
        <p:spPr>
          <a:xfrm>
            <a:off x="5791200" y="4572000"/>
            <a:ext cx="1371600" cy="838200"/>
          </a:xfrm>
          <a:custGeom>
            <a:avLst/>
            <a:gdLst>
              <a:gd name="f0" fmla="val 10800000"/>
              <a:gd name="f1" fmla="val 5400000"/>
              <a:gd name="f2" fmla="val 16200000"/>
              <a:gd name="f3" fmla="val 180"/>
              <a:gd name="f4" fmla="val w"/>
              <a:gd name="f5" fmla="val h"/>
              <a:gd name="f6" fmla="val ss"/>
              <a:gd name="f7" fmla="val 0"/>
              <a:gd name="f8" fmla="*/ 5419351 1 1725033"/>
              <a:gd name="f9" fmla="+- 0 0 0"/>
              <a:gd name="f10" fmla="abs f4"/>
              <a:gd name="f11" fmla="abs f5"/>
              <a:gd name="f12" fmla="abs f6"/>
              <a:gd name="f13" fmla="+- 2700000 f1 0"/>
              <a:gd name="f14" fmla="*/ f9 f0 1"/>
              <a:gd name="f15" fmla="?: f10 f4 1"/>
              <a:gd name="f16" fmla="?: f11 f5 1"/>
              <a:gd name="f17" fmla="?: f12 f6 1"/>
              <a:gd name="f18" fmla="+- f13 0 f1"/>
              <a:gd name="f19" fmla="*/ f14 1 f3"/>
              <a:gd name="f20" fmla="*/ f15 1 21600"/>
              <a:gd name="f21" fmla="*/ f16 1 21600"/>
              <a:gd name="f22" fmla="*/ 21600 f15 1"/>
              <a:gd name="f23" fmla="*/ 21600 f16 1"/>
              <a:gd name="f24" fmla="+- f18 f1 0"/>
              <a:gd name="f25" fmla="+- f19 0 f1"/>
              <a:gd name="f26" fmla="min f21 f20"/>
              <a:gd name="f27" fmla="*/ f22 1 f17"/>
              <a:gd name="f28" fmla="*/ f23 1 f17"/>
              <a:gd name="f29" fmla="*/ f24 f8 1"/>
              <a:gd name="f30" fmla="val f27"/>
              <a:gd name="f31" fmla="val f28"/>
              <a:gd name="f32" fmla="*/ f29 1 f0"/>
              <a:gd name="f33" fmla="*/ f7 f26 1"/>
              <a:gd name="f34" fmla="+- f31 0 f7"/>
              <a:gd name="f35" fmla="+- f30 0 f7"/>
              <a:gd name="f36" fmla="+- 0 0 f32"/>
              <a:gd name="f37" fmla="*/ f34 1 2"/>
              <a:gd name="f38" fmla="*/ f35 1 2"/>
              <a:gd name="f39" fmla="+- 0 0 f36"/>
              <a:gd name="f40" fmla="+- f7 f37 0"/>
              <a:gd name="f41" fmla="+- f7 f38 0"/>
              <a:gd name="f42" fmla="*/ f39 f0 1"/>
              <a:gd name="f43" fmla="*/ f38 f26 1"/>
              <a:gd name="f44" fmla="*/ f37 f26 1"/>
              <a:gd name="f45" fmla="*/ f42 1 f8"/>
              <a:gd name="f46" fmla="*/ f40 f26 1"/>
              <a:gd name="f47" fmla="+- f45 0 f1"/>
              <a:gd name="f48" fmla="cos 1 f47"/>
              <a:gd name="f49" fmla="sin 1 f47"/>
              <a:gd name="f50" fmla="+- 0 0 f48"/>
              <a:gd name="f51" fmla="+- 0 0 f49"/>
              <a:gd name="f52" fmla="+- 0 0 f50"/>
              <a:gd name="f53" fmla="+- 0 0 f51"/>
              <a:gd name="f54" fmla="val f52"/>
              <a:gd name="f55" fmla="val f53"/>
              <a:gd name="f56" fmla="*/ f54 f38 1"/>
              <a:gd name="f57" fmla="*/ f55 f37 1"/>
              <a:gd name="f58" fmla="+- f41 0 f56"/>
              <a:gd name="f59" fmla="+- f41 f56 0"/>
              <a:gd name="f60" fmla="+- f40 0 f57"/>
              <a:gd name="f61" fmla="+- f40 f57 0"/>
              <a:gd name="f62" fmla="*/ f58 f26 1"/>
              <a:gd name="f63" fmla="*/ f60 f26 1"/>
              <a:gd name="f64" fmla="*/ f59 f26 1"/>
              <a:gd name="f65" fmla="*/ f61 f26 1"/>
            </a:gdLst>
            <a:ahLst/>
            <a:cxnLst>
              <a:cxn ang="3cd4">
                <a:pos x="hc" y="t"/>
              </a:cxn>
              <a:cxn ang="0">
                <a:pos x="r" y="vc"/>
              </a:cxn>
              <a:cxn ang="cd4">
                <a:pos x="hc" y="b"/>
              </a:cxn>
              <a:cxn ang="cd2">
                <a:pos x="l" y="vc"/>
              </a:cxn>
              <a:cxn ang="f25">
                <a:pos x="f62" y="f63"/>
              </a:cxn>
              <a:cxn ang="f25">
                <a:pos x="f62" y="f65"/>
              </a:cxn>
              <a:cxn ang="f25">
                <a:pos x="f64" y="f65"/>
              </a:cxn>
              <a:cxn ang="f25">
                <a:pos x="f64" y="f63"/>
              </a:cxn>
            </a:cxnLst>
            <a:rect l="f62" t="f63" r="f64" b="f65"/>
            <a:pathLst>
              <a:path>
                <a:moveTo>
                  <a:pt x="f33" y="f46"/>
                </a:moveTo>
                <a:arcTo wR="f43" hR="f44" stAng="f0" swAng="f1"/>
                <a:arcTo wR="f43" hR="f44" stAng="f2" swAng="f1"/>
                <a:arcTo wR="f43" hR="f44" stAng="f7" swAng="f1"/>
                <a:arcTo wR="f43" hR="f44" stAng="f1" swAng="f1"/>
                <a:close/>
              </a:path>
            </a:pathLst>
          </a:custGeom>
          <a:noFill/>
          <a:ln w="25560">
            <a:solidFill>
              <a:srgbClr val="FFFFFF"/>
            </a:solidFill>
            <a:prstDash val="solid"/>
          </a:ln>
        </p:spPr>
        <p:txBody>
          <a:bodyPr anchor="ctr" anchorCtr="1" compatLnSpc="0"/>
          <a:lstStyle/>
          <a:p>
            <a:pPr algn="ctr" fontAlgn="auto">
              <a:spcBef>
                <a:spcPts val="0"/>
              </a:spcBef>
              <a:spcAft>
                <a:spcPts val="0"/>
              </a:spcAft>
              <a:defRPr/>
            </a:pPr>
            <a:endParaRPr lang="en-US" sz="2400">
              <a:solidFill>
                <a:srgbClr val="FFFFFF"/>
              </a:solidFill>
              <a:latin typeface="Calibri" pitchFamily="18"/>
              <a:ea typeface="Arial Unicode MS" pitchFamily="2"/>
              <a:cs typeface="Tahoma" pitchFamily="2"/>
            </a:endParaRPr>
          </a:p>
        </p:txBody>
      </p:sp>
      <p:sp>
        <p:nvSpPr>
          <p:cNvPr id="20" name="Oval 18"/>
          <p:cNvSpPr/>
          <p:nvPr/>
        </p:nvSpPr>
        <p:spPr>
          <a:xfrm>
            <a:off x="5791200" y="5334000"/>
            <a:ext cx="1371600" cy="838200"/>
          </a:xfrm>
          <a:custGeom>
            <a:avLst/>
            <a:gdLst>
              <a:gd name="f0" fmla="val 10800000"/>
              <a:gd name="f1" fmla="val 5400000"/>
              <a:gd name="f2" fmla="val 16200000"/>
              <a:gd name="f3" fmla="val 180"/>
              <a:gd name="f4" fmla="val w"/>
              <a:gd name="f5" fmla="val h"/>
              <a:gd name="f6" fmla="val ss"/>
              <a:gd name="f7" fmla="val 0"/>
              <a:gd name="f8" fmla="*/ 5419351 1 1725033"/>
              <a:gd name="f9" fmla="+- 0 0 0"/>
              <a:gd name="f10" fmla="abs f4"/>
              <a:gd name="f11" fmla="abs f5"/>
              <a:gd name="f12" fmla="abs f6"/>
              <a:gd name="f13" fmla="+- 2700000 f1 0"/>
              <a:gd name="f14" fmla="*/ f9 f0 1"/>
              <a:gd name="f15" fmla="?: f10 f4 1"/>
              <a:gd name="f16" fmla="?: f11 f5 1"/>
              <a:gd name="f17" fmla="?: f12 f6 1"/>
              <a:gd name="f18" fmla="+- f13 0 f1"/>
              <a:gd name="f19" fmla="*/ f14 1 f3"/>
              <a:gd name="f20" fmla="*/ f15 1 21600"/>
              <a:gd name="f21" fmla="*/ f16 1 21600"/>
              <a:gd name="f22" fmla="*/ 21600 f15 1"/>
              <a:gd name="f23" fmla="*/ 21600 f16 1"/>
              <a:gd name="f24" fmla="+- f18 f1 0"/>
              <a:gd name="f25" fmla="+- f19 0 f1"/>
              <a:gd name="f26" fmla="min f21 f20"/>
              <a:gd name="f27" fmla="*/ f22 1 f17"/>
              <a:gd name="f28" fmla="*/ f23 1 f17"/>
              <a:gd name="f29" fmla="*/ f24 f8 1"/>
              <a:gd name="f30" fmla="val f27"/>
              <a:gd name="f31" fmla="val f28"/>
              <a:gd name="f32" fmla="*/ f29 1 f0"/>
              <a:gd name="f33" fmla="*/ f7 f26 1"/>
              <a:gd name="f34" fmla="+- f31 0 f7"/>
              <a:gd name="f35" fmla="+- f30 0 f7"/>
              <a:gd name="f36" fmla="+- 0 0 f32"/>
              <a:gd name="f37" fmla="*/ f34 1 2"/>
              <a:gd name="f38" fmla="*/ f35 1 2"/>
              <a:gd name="f39" fmla="+- 0 0 f36"/>
              <a:gd name="f40" fmla="+- f7 f37 0"/>
              <a:gd name="f41" fmla="+- f7 f38 0"/>
              <a:gd name="f42" fmla="*/ f39 f0 1"/>
              <a:gd name="f43" fmla="*/ f38 f26 1"/>
              <a:gd name="f44" fmla="*/ f37 f26 1"/>
              <a:gd name="f45" fmla="*/ f42 1 f8"/>
              <a:gd name="f46" fmla="*/ f40 f26 1"/>
              <a:gd name="f47" fmla="+- f45 0 f1"/>
              <a:gd name="f48" fmla="cos 1 f47"/>
              <a:gd name="f49" fmla="sin 1 f47"/>
              <a:gd name="f50" fmla="+- 0 0 f48"/>
              <a:gd name="f51" fmla="+- 0 0 f49"/>
              <a:gd name="f52" fmla="+- 0 0 f50"/>
              <a:gd name="f53" fmla="+- 0 0 f51"/>
              <a:gd name="f54" fmla="val f52"/>
              <a:gd name="f55" fmla="val f53"/>
              <a:gd name="f56" fmla="*/ f54 f38 1"/>
              <a:gd name="f57" fmla="*/ f55 f37 1"/>
              <a:gd name="f58" fmla="+- f41 0 f56"/>
              <a:gd name="f59" fmla="+- f41 f56 0"/>
              <a:gd name="f60" fmla="+- f40 0 f57"/>
              <a:gd name="f61" fmla="+- f40 f57 0"/>
              <a:gd name="f62" fmla="*/ f58 f26 1"/>
              <a:gd name="f63" fmla="*/ f60 f26 1"/>
              <a:gd name="f64" fmla="*/ f59 f26 1"/>
              <a:gd name="f65" fmla="*/ f61 f26 1"/>
            </a:gdLst>
            <a:ahLst/>
            <a:cxnLst>
              <a:cxn ang="3cd4">
                <a:pos x="hc" y="t"/>
              </a:cxn>
              <a:cxn ang="0">
                <a:pos x="r" y="vc"/>
              </a:cxn>
              <a:cxn ang="cd4">
                <a:pos x="hc" y="b"/>
              </a:cxn>
              <a:cxn ang="cd2">
                <a:pos x="l" y="vc"/>
              </a:cxn>
              <a:cxn ang="f25">
                <a:pos x="f62" y="f63"/>
              </a:cxn>
              <a:cxn ang="f25">
                <a:pos x="f62" y="f65"/>
              </a:cxn>
              <a:cxn ang="f25">
                <a:pos x="f64" y="f65"/>
              </a:cxn>
              <a:cxn ang="f25">
                <a:pos x="f64" y="f63"/>
              </a:cxn>
            </a:cxnLst>
            <a:rect l="f62" t="f63" r="f64" b="f65"/>
            <a:pathLst>
              <a:path>
                <a:moveTo>
                  <a:pt x="f33" y="f46"/>
                </a:moveTo>
                <a:arcTo wR="f43" hR="f44" stAng="f0" swAng="f1"/>
                <a:arcTo wR="f43" hR="f44" stAng="f2" swAng="f1"/>
                <a:arcTo wR="f43" hR="f44" stAng="f7" swAng="f1"/>
                <a:arcTo wR="f43" hR="f44" stAng="f1" swAng="f1"/>
                <a:close/>
              </a:path>
            </a:pathLst>
          </a:custGeom>
          <a:noFill/>
          <a:ln w="25560">
            <a:solidFill>
              <a:srgbClr val="FFFFFF"/>
            </a:solidFill>
            <a:prstDash val="solid"/>
          </a:ln>
        </p:spPr>
        <p:txBody>
          <a:bodyPr anchor="ctr" anchorCtr="1" compatLnSpc="0"/>
          <a:lstStyle/>
          <a:p>
            <a:pPr algn="ctr" fontAlgn="auto">
              <a:spcBef>
                <a:spcPts val="0"/>
              </a:spcBef>
              <a:spcAft>
                <a:spcPts val="0"/>
              </a:spcAft>
              <a:defRPr/>
            </a:pPr>
            <a:endParaRPr lang="en-US" sz="2400">
              <a:solidFill>
                <a:srgbClr val="FFFFFF"/>
              </a:solidFill>
              <a:latin typeface="Calibri" pitchFamily="18"/>
              <a:ea typeface="Arial Unicode MS" pitchFamily="2"/>
              <a:cs typeface="Tahoma" pitchFamily="2"/>
            </a:endParaRPr>
          </a:p>
        </p:txBody>
      </p:sp>
      <p:sp>
        <p:nvSpPr>
          <p:cNvPr id="21" name="Freeform 37"/>
          <p:cNvSpPr/>
          <p:nvPr/>
        </p:nvSpPr>
        <p:spPr>
          <a:xfrm>
            <a:off x="7589838" y="5475288"/>
            <a:ext cx="1246187" cy="473075"/>
          </a:xfrm>
          <a:custGeom>
            <a:avLst/>
            <a:gdLst>
              <a:gd name="f0" fmla="val 10800000"/>
              <a:gd name="f1" fmla="val 5400000"/>
              <a:gd name="f2" fmla="val 180"/>
              <a:gd name="f3" fmla="val w"/>
              <a:gd name="f4" fmla="val h"/>
              <a:gd name="f5" fmla="val 0"/>
              <a:gd name="f6" fmla="val 1246407"/>
              <a:gd name="f7" fmla="val 378733"/>
              <a:gd name="f8" fmla="val 37873"/>
              <a:gd name="f9" fmla="val 27828"/>
              <a:gd name="f10" fmla="val 3990"/>
              <a:gd name="f11" fmla="val 18195"/>
              <a:gd name="f12" fmla="val 11093"/>
              <a:gd name="f13" fmla="val 18196"/>
              <a:gd name="f14" fmla="val 27829"/>
              <a:gd name="f15" fmla="val 1208534"/>
              <a:gd name="f16" fmla="val 1218579"/>
              <a:gd name="f17" fmla="val 1228212"/>
              <a:gd name="f18" fmla="val 1235314"/>
              <a:gd name="f19" fmla="val 1242417"/>
              <a:gd name="f20" fmla="val 340860"/>
              <a:gd name="f21" fmla="val 350905"/>
              <a:gd name="f22" fmla="val 360538"/>
              <a:gd name="f23" fmla="val 367640"/>
              <a:gd name="f24" fmla="val 1228211"/>
              <a:gd name="f25" fmla="val 374743"/>
              <a:gd name="f26" fmla="val 1218578"/>
              <a:gd name="f27" fmla="val 360537"/>
              <a:gd name="f28" fmla="val 350904"/>
              <a:gd name="f29" fmla="+- 0 0 0"/>
              <a:gd name="f30" fmla="*/ f3 1 1246407"/>
              <a:gd name="f31" fmla="*/ f4 1 378733"/>
              <a:gd name="f32" fmla="+- f7 0 f5"/>
              <a:gd name="f33" fmla="+- f6 0 f5"/>
              <a:gd name="f34" fmla="*/ f29 f0 1"/>
              <a:gd name="f35" fmla="*/ f33 1 1246407"/>
              <a:gd name="f36" fmla="*/ f32 1 378733"/>
              <a:gd name="f37" fmla="*/ 0 f33 1"/>
              <a:gd name="f38" fmla="*/ 37873 f32 1"/>
              <a:gd name="f39" fmla="*/ 11093 f33 1"/>
              <a:gd name="f40" fmla="*/ 11093 f32 1"/>
              <a:gd name="f41" fmla="*/ 37873 f33 1"/>
              <a:gd name="f42" fmla="*/ 0 f32 1"/>
              <a:gd name="f43" fmla="*/ 1208534 f33 1"/>
              <a:gd name="f44" fmla="*/ 1235314 f33 1"/>
              <a:gd name="f45" fmla="*/ 1246407 f33 1"/>
              <a:gd name="f46" fmla="*/ 340860 f32 1"/>
              <a:gd name="f47" fmla="*/ 367640 f32 1"/>
              <a:gd name="f48" fmla="*/ 378733 f32 1"/>
              <a:gd name="f49" fmla="*/ f34 1 f2"/>
              <a:gd name="f50" fmla="*/ f37 1 1246407"/>
              <a:gd name="f51" fmla="*/ f38 1 378733"/>
              <a:gd name="f52" fmla="*/ f39 1 1246407"/>
              <a:gd name="f53" fmla="*/ f40 1 378733"/>
              <a:gd name="f54" fmla="*/ f41 1 1246407"/>
              <a:gd name="f55" fmla="*/ f42 1 378733"/>
              <a:gd name="f56" fmla="*/ f43 1 1246407"/>
              <a:gd name="f57" fmla="*/ f44 1 1246407"/>
              <a:gd name="f58" fmla="*/ f45 1 1246407"/>
              <a:gd name="f59" fmla="*/ f46 1 378733"/>
              <a:gd name="f60" fmla="*/ f47 1 378733"/>
              <a:gd name="f61" fmla="*/ f48 1 378733"/>
              <a:gd name="f62" fmla="*/ f5 1 f35"/>
              <a:gd name="f63" fmla="*/ f6 1 f35"/>
              <a:gd name="f64" fmla="*/ f5 1 f36"/>
              <a:gd name="f65" fmla="*/ f7 1 f36"/>
              <a:gd name="f66" fmla="+- f49 0 f1"/>
              <a:gd name="f67" fmla="*/ f50 1 f35"/>
              <a:gd name="f68" fmla="*/ f51 1 f36"/>
              <a:gd name="f69" fmla="*/ f52 1 f35"/>
              <a:gd name="f70" fmla="*/ f53 1 f36"/>
              <a:gd name="f71" fmla="*/ f54 1 f35"/>
              <a:gd name="f72" fmla="*/ f55 1 f36"/>
              <a:gd name="f73" fmla="*/ f56 1 f35"/>
              <a:gd name="f74" fmla="*/ f57 1 f35"/>
              <a:gd name="f75" fmla="*/ f58 1 f35"/>
              <a:gd name="f76" fmla="*/ f59 1 f36"/>
              <a:gd name="f77" fmla="*/ f60 1 f36"/>
              <a:gd name="f78" fmla="*/ f61 1 f36"/>
              <a:gd name="f79" fmla="*/ f62 f30 1"/>
              <a:gd name="f80" fmla="*/ f63 f30 1"/>
              <a:gd name="f81" fmla="*/ f65 f31 1"/>
              <a:gd name="f82" fmla="*/ f64 f31 1"/>
              <a:gd name="f83" fmla="*/ f67 f30 1"/>
              <a:gd name="f84" fmla="*/ f68 f31 1"/>
              <a:gd name="f85" fmla="*/ f69 f30 1"/>
              <a:gd name="f86" fmla="*/ f70 f31 1"/>
              <a:gd name="f87" fmla="*/ f71 f30 1"/>
              <a:gd name="f88" fmla="*/ f72 f31 1"/>
              <a:gd name="f89" fmla="*/ f73 f30 1"/>
              <a:gd name="f90" fmla="*/ f74 f30 1"/>
              <a:gd name="f91" fmla="*/ f75 f30 1"/>
              <a:gd name="f92" fmla="*/ f76 f31 1"/>
              <a:gd name="f93" fmla="*/ f77 f31 1"/>
              <a:gd name="f94" fmla="*/ f78 f31 1"/>
            </a:gdLst>
            <a:ahLst/>
            <a:cxnLst>
              <a:cxn ang="3cd4">
                <a:pos x="hc" y="t"/>
              </a:cxn>
              <a:cxn ang="0">
                <a:pos x="r" y="vc"/>
              </a:cxn>
              <a:cxn ang="cd4">
                <a:pos x="hc" y="b"/>
              </a:cxn>
              <a:cxn ang="cd2">
                <a:pos x="l" y="vc"/>
              </a:cxn>
              <a:cxn ang="f66">
                <a:pos x="f83" y="f84"/>
              </a:cxn>
              <a:cxn ang="f66">
                <a:pos x="f85" y="f86"/>
              </a:cxn>
              <a:cxn ang="f66">
                <a:pos x="f87" y="f88"/>
              </a:cxn>
              <a:cxn ang="f66">
                <a:pos x="f89" y="f88"/>
              </a:cxn>
              <a:cxn ang="f66">
                <a:pos x="f90" y="f86"/>
              </a:cxn>
              <a:cxn ang="f66">
                <a:pos x="f91" y="f84"/>
              </a:cxn>
              <a:cxn ang="f66">
                <a:pos x="f91" y="f92"/>
              </a:cxn>
              <a:cxn ang="f66">
                <a:pos x="f90" y="f93"/>
              </a:cxn>
              <a:cxn ang="f66">
                <a:pos x="f89" y="f94"/>
              </a:cxn>
              <a:cxn ang="f66">
                <a:pos x="f87" y="f94"/>
              </a:cxn>
              <a:cxn ang="f66">
                <a:pos x="f85" y="f93"/>
              </a:cxn>
              <a:cxn ang="f66">
                <a:pos x="f83" y="f92"/>
              </a:cxn>
              <a:cxn ang="f66">
                <a:pos x="f83" y="f84"/>
              </a:cxn>
            </a:cxnLst>
            <a:rect l="f79" t="f82" r="f80" b="f81"/>
            <a:pathLst>
              <a:path w="1246407" h="378733">
                <a:moveTo>
                  <a:pt x="f5" y="f8"/>
                </a:moveTo>
                <a:cubicBezTo>
                  <a:pt x="f5" y="f9"/>
                  <a:pt x="f10" y="f11"/>
                  <a:pt x="f12" y="f12"/>
                </a:cubicBezTo>
                <a:cubicBezTo>
                  <a:pt x="f13" y="f10"/>
                  <a:pt x="f14" y="f5"/>
                  <a:pt x="f8" y="f5"/>
                </a:cubicBezTo>
                <a:lnTo>
                  <a:pt x="f15" y="f5"/>
                </a:lnTo>
                <a:cubicBezTo>
                  <a:pt x="f16" y="f5"/>
                  <a:pt x="f17" y="f10"/>
                  <a:pt x="f18" y="f12"/>
                </a:cubicBezTo>
                <a:cubicBezTo>
                  <a:pt x="f19" y="f13"/>
                  <a:pt x="f6" y="f14"/>
                  <a:pt x="f6" y="f8"/>
                </a:cubicBezTo>
                <a:lnTo>
                  <a:pt x="f6" y="f20"/>
                </a:lnTo>
                <a:cubicBezTo>
                  <a:pt x="f6" y="f21"/>
                  <a:pt x="f19" y="f22"/>
                  <a:pt x="f18" y="f23"/>
                </a:cubicBezTo>
                <a:cubicBezTo>
                  <a:pt x="f24" y="f25"/>
                  <a:pt x="f26" y="f7"/>
                  <a:pt x="f15" y="f7"/>
                </a:cubicBezTo>
                <a:lnTo>
                  <a:pt x="f8" y="f7"/>
                </a:lnTo>
                <a:cubicBezTo>
                  <a:pt x="f9" y="f7"/>
                  <a:pt x="f11" y="f25"/>
                  <a:pt x="f12" y="f23"/>
                </a:cubicBezTo>
                <a:cubicBezTo>
                  <a:pt x="f10" y="f27"/>
                  <a:pt x="f5" y="f28"/>
                  <a:pt x="f5" y="f20"/>
                </a:cubicBezTo>
                <a:lnTo>
                  <a:pt x="f5" y="f8"/>
                </a:lnTo>
                <a:close/>
              </a:path>
            </a:pathLst>
          </a:custGeom>
          <a:solidFill>
            <a:schemeClr val="accent2">
              <a:lumMod val="60000"/>
              <a:lumOff val="40000"/>
            </a:schemeClr>
          </a:solidFill>
          <a:ln>
            <a:noFill/>
            <a:prstDash val="solid"/>
          </a:ln>
          <a:effectLst>
            <a:outerShdw dist="23040" dir="5400000" algn="tl">
              <a:srgbClr val="000000">
                <a:alpha val="35000"/>
              </a:srgbClr>
            </a:outerShdw>
          </a:effectLst>
        </p:spPr>
        <p:txBody>
          <a:bodyPr lIns="19800" tIns="19800" rIns="19800" bIns="19800" anchor="ctr" anchorCtr="1" compatLnSpc="0"/>
          <a:lstStyle/>
          <a:p>
            <a:pPr algn="ctr" fontAlgn="auto">
              <a:spcBef>
                <a:spcPts val="0"/>
              </a:spcBef>
              <a:spcAft>
                <a:spcPts val="0"/>
              </a:spcAft>
              <a:defRPr/>
            </a:pPr>
            <a:r>
              <a:rPr lang="en-US" sz="1400" b="1" dirty="0">
                <a:solidFill>
                  <a:srgbClr val="FFFFFF"/>
                </a:solidFill>
                <a:latin typeface="Arial" pitchFamily="34"/>
                <a:ea typeface="Arial Unicode MS" pitchFamily="34"/>
                <a:cs typeface="Arial" pitchFamily="34"/>
              </a:rPr>
              <a:t>Non-Participants</a:t>
            </a:r>
          </a:p>
        </p:txBody>
      </p:sp>
      <p:sp>
        <p:nvSpPr>
          <p:cNvPr id="22" name="Freeform 38"/>
          <p:cNvSpPr/>
          <p:nvPr/>
        </p:nvSpPr>
        <p:spPr>
          <a:xfrm rot="307070">
            <a:off x="7089775" y="6053138"/>
            <a:ext cx="552450" cy="23812"/>
          </a:xfrm>
          <a:custGeom>
            <a:avLst/>
            <a:gdLst>
              <a:gd name="f0" fmla="val 10800000"/>
              <a:gd name="f1" fmla="val 5400000"/>
              <a:gd name="f2" fmla="val 180"/>
              <a:gd name="f3" fmla="val w"/>
              <a:gd name="f4" fmla="val h"/>
              <a:gd name="f5" fmla="val 0"/>
              <a:gd name="f6" fmla="val 551644"/>
              <a:gd name="f7" fmla="val 24785"/>
              <a:gd name="f8" fmla="val 12392"/>
              <a:gd name="f9" fmla="+- 0 0 0"/>
              <a:gd name="f10" fmla="*/ f3 1 551644"/>
              <a:gd name="f11" fmla="*/ f4 1 24785"/>
              <a:gd name="f12" fmla="+- f7 0 f5"/>
              <a:gd name="f13" fmla="+- f6 0 f5"/>
              <a:gd name="f14" fmla="*/ f9 f0 1"/>
              <a:gd name="f15" fmla="*/ f13 1 551644"/>
              <a:gd name="f16" fmla="*/ f12 1 24785"/>
              <a:gd name="f17" fmla="*/ 0 f13 1"/>
              <a:gd name="f18" fmla="*/ 12392 f12 1"/>
              <a:gd name="f19" fmla="*/ 551644 f13 1"/>
              <a:gd name="f20" fmla="*/ f14 1 f2"/>
              <a:gd name="f21" fmla="*/ f17 1 551644"/>
              <a:gd name="f22" fmla="*/ f18 1 24785"/>
              <a:gd name="f23" fmla="*/ f19 1 551644"/>
              <a:gd name="f24" fmla="*/ f5 1 f15"/>
              <a:gd name="f25" fmla="*/ f6 1 f15"/>
              <a:gd name="f26" fmla="*/ f5 1 f16"/>
              <a:gd name="f27" fmla="*/ f7 1 f16"/>
              <a:gd name="f28" fmla="+- f20 0 f1"/>
              <a:gd name="f29" fmla="*/ f21 1 f15"/>
              <a:gd name="f30" fmla="*/ f22 1 f16"/>
              <a:gd name="f31" fmla="*/ f23 1 f15"/>
              <a:gd name="f32" fmla="*/ f24 f10 1"/>
              <a:gd name="f33" fmla="*/ f25 f10 1"/>
              <a:gd name="f34" fmla="*/ f27 f11 1"/>
              <a:gd name="f35" fmla="*/ f26 f11 1"/>
              <a:gd name="f36" fmla="*/ f29 f10 1"/>
              <a:gd name="f37" fmla="*/ f30 f11 1"/>
              <a:gd name="f38" fmla="*/ f31 f10 1"/>
            </a:gdLst>
            <a:ahLst/>
            <a:cxnLst>
              <a:cxn ang="3cd4">
                <a:pos x="hc" y="t"/>
              </a:cxn>
              <a:cxn ang="0">
                <a:pos x="r" y="vc"/>
              </a:cxn>
              <a:cxn ang="cd4">
                <a:pos x="hc" y="b"/>
              </a:cxn>
              <a:cxn ang="cd2">
                <a:pos x="l" y="vc"/>
              </a:cxn>
              <a:cxn ang="f28">
                <a:pos x="f36" y="f37"/>
              </a:cxn>
              <a:cxn ang="f28">
                <a:pos x="f38" y="f37"/>
              </a:cxn>
            </a:cxnLst>
            <a:rect l="f32" t="f35" r="f33" b="f34"/>
            <a:pathLst>
              <a:path w="551644" h="24785">
                <a:moveTo>
                  <a:pt x="f5" y="f8"/>
                </a:moveTo>
                <a:lnTo>
                  <a:pt x="f6" y="f8"/>
                </a:lnTo>
              </a:path>
            </a:pathLst>
          </a:custGeom>
          <a:noFill/>
          <a:ln w="9360">
            <a:solidFill>
              <a:srgbClr val="D29C9B"/>
            </a:solidFill>
            <a:prstDash val="solid"/>
          </a:ln>
        </p:spPr>
        <p:txBody>
          <a:bodyPr lIns="274680" tIns="0" rIns="274680" bIns="0" anchor="ctr" anchorCtr="1" compatLnSpc="0"/>
          <a:lstStyle/>
          <a:p>
            <a:pPr fontAlgn="auto" hangingPunct="0">
              <a:spcBef>
                <a:spcPts val="0"/>
              </a:spcBef>
              <a:spcAft>
                <a:spcPts val="0"/>
              </a:spcAft>
              <a:defRPr/>
            </a:pPr>
            <a:endParaRPr lang="fr-FR">
              <a:latin typeface="Arial" pitchFamily="18"/>
              <a:ea typeface="Arial Unicode MS" pitchFamily="2"/>
              <a:cs typeface="Tahoma" pitchFamily="2"/>
            </a:endParaRPr>
          </a:p>
        </p:txBody>
      </p:sp>
      <p:sp>
        <p:nvSpPr>
          <p:cNvPr id="23" name="Freeform 39"/>
          <p:cNvSpPr/>
          <p:nvPr/>
        </p:nvSpPr>
        <p:spPr>
          <a:xfrm>
            <a:off x="7589838" y="6024563"/>
            <a:ext cx="1246187" cy="223837"/>
          </a:xfrm>
          <a:custGeom>
            <a:avLst/>
            <a:gdLst>
              <a:gd name="f0" fmla="val 10800000"/>
              <a:gd name="f1" fmla="val 5400000"/>
              <a:gd name="f2" fmla="val 180"/>
              <a:gd name="f3" fmla="val w"/>
              <a:gd name="f4" fmla="val h"/>
              <a:gd name="f5" fmla="val 0"/>
              <a:gd name="f6" fmla="val 1246407"/>
              <a:gd name="f7" fmla="val 300309"/>
              <a:gd name="f8" fmla="val 30031"/>
              <a:gd name="f9" fmla="val 22066"/>
              <a:gd name="f10" fmla="val 3164"/>
              <a:gd name="f11" fmla="val 14428"/>
              <a:gd name="f12" fmla="val 8796"/>
              <a:gd name="f13" fmla="val 1216376"/>
              <a:gd name="f14" fmla="val 1224341"/>
              <a:gd name="f15" fmla="val 1231979"/>
              <a:gd name="f16" fmla="val 1237611"/>
              <a:gd name="f17" fmla="val 1243243"/>
              <a:gd name="f18" fmla="val 270278"/>
              <a:gd name="f19" fmla="val 278243"/>
              <a:gd name="f20" fmla="val 285881"/>
              <a:gd name="f21" fmla="val 291513"/>
              <a:gd name="f22" fmla="val 297145"/>
              <a:gd name="f23" fmla="+- 0 0 0"/>
              <a:gd name="f24" fmla="*/ f3 1 1246407"/>
              <a:gd name="f25" fmla="*/ f4 1 300309"/>
              <a:gd name="f26" fmla="+- f7 0 f5"/>
              <a:gd name="f27" fmla="+- f6 0 f5"/>
              <a:gd name="f28" fmla="*/ f23 f0 1"/>
              <a:gd name="f29" fmla="*/ f27 1 1246407"/>
              <a:gd name="f30" fmla="*/ f26 1 300309"/>
              <a:gd name="f31" fmla="*/ 0 f27 1"/>
              <a:gd name="f32" fmla="*/ 30031 f26 1"/>
              <a:gd name="f33" fmla="*/ 8796 f27 1"/>
              <a:gd name="f34" fmla="*/ 8796 f26 1"/>
              <a:gd name="f35" fmla="*/ 30031 f27 1"/>
              <a:gd name="f36" fmla="*/ 0 f26 1"/>
              <a:gd name="f37" fmla="*/ 1216376 f27 1"/>
              <a:gd name="f38" fmla="*/ 1237611 f27 1"/>
              <a:gd name="f39" fmla="*/ 1246407 f27 1"/>
              <a:gd name="f40" fmla="*/ 270278 f26 1"/>
              <a:gd name="f41" fmla="*/ 291513 f26 1"/>
              <a:gd name="f42" fmla="*/ 300309 f26 1"/>
              <a:gd name="f43" fmla="*/ f28 1 f2"/>
              <a:gd name="f44" fmla="*/ f31 1 1246407"/>
              <a:gd name="f45" fmla="*/ f32 1 300309"/>
              <a:gd name="f46" fmla="*/ f33 1 1246407"/>
              <a:gd name="f47" fmla="*/ f34 1 300309"/>
              <a:gd name="f48" fmla="*/ f35 1 1246407"/>
              <a:gd name="f49" fmla="*/ f36 1 300309"/>
              <a:gd name="f50" fmla="*/ f37 1 1246407"/>
              <a:gd name="f51" fmla="*/ f38 1 1246407"/>
              <a:gd name="f52" fmla="*/ f39 1 1246407"/>
              <a:gd name="f53" fmla="*/ f40 1 300309"/>
              <a:gd name="f54" fmla="*/ f41 1 300309"/>
              <a:gd name="f55" fmla="*/ f42 1 300309"/>
              <a:gd name="f56" fmla="*/ f5 1 f29"/>
              <a:gd name="f57" fmla="*/ f6 1 f29"/>
              <a:gd name="f58" fmla="*/ f5 1 f30"/>
              <a:gd name="f59" fmla="*/ f7 1 f30"/>
              <a:gd name="f60" fmla="+- f43 0 f1"/>
              <a:gd name="f61" fmla="*/ f44 1 f29"/>
              <a:gd name="f62" fmla="*/ f45 1 f30"/>
              <a:gd name="f63" fmla="*/ f46 1 f29"/>
              <a:gd name="f64" fmla="*/ f47 1 f30"/>
              <a:gd name="f65" fmla="*/ f48 1 f29"/>
              <a:gd name="f66" fmla="*/ f49 1 f30"/>
              <a:gd name="f67" fmla="*/ f50 1 f29"/>
              <a:gd name="f68" fmla="*/ f51 1 f29"/>
              <a:gd name="f69" fmla="*/ f52 1 f29"/>
              <a:gd name="f70" fmla="*/ f53 1 f30"/>
              <a:gd name="f71" fmla="*/ f54 1 f30"/>
              <a:gd name="f72" fmla="*/ f55 1 f30"/>
              <a:gd name="f73" fmla="*/ f56 f24 1"/>
              <a:gd name="f74" fmla="*/ f57 f24 1"/>
              <a:gd name="f75" fmla="*/ f59 f25 1"/>
              <a:gd name="f76" fmla="*/ f58 f25 1"/>
              <a:gd name="f77" fmla="*/ f61 f24 1"/>
              <a:gd name="f78" fmla="*/ f62 f25 1"/>
              <a:gd name="f79" fmla="*/ f63 f24 1"/>
              <a:gd name="f80" fmla="*/ f64 f25 1"/>
              <a:gd name="f81" fmla="*/ f65 f24 1"/>
              <a:gd name="f82" fmla="*/ f66 f25 1"/>
              <a:gd name="f83" fmla="*/ f67 f24 1"/>
              <a:gd name="f84" fmla="*/ f68 f24 1"/>
              <a:gd name="f85" fmla="*/ f69 f24 1"/>
              <a:gd name="f86" fmla="*/ f70 f25 1"/>
              <a:gd name="f87" fmla="*/ f71 f25 1"/>
              <a:gd name="f88" fmla="*/ f72 f25 1"/>
            </a:gdLst>
            <a:ahLst/>
            <a:cxnLst>
              <a:cxn ang="3cd4">
                <a:pos x="hc" y="t"/>
              </a:cxn>
              <a:cxn ang="0">
                <a:pos x="r" y="vc"/>
              </a:cxn>
              <a:cxn ang="cd4">
                <a:pos x="hc" y="b"/>
              </a:cxn>
              <a:cxn ang="cd2">
                <a:pos x="l" y="vc"/>
              </a:cxn>
              <a:cxn ang="f60">
                <a:pos x="f77" y="f78"/>
              </a:cxn>
              <a:cxn ang="f60">
                <a:pos x="f79" y="f80"/>
              </a:cxn>
              <a:cxn ang="f60">
                <a:pos x="f81" y="f82"/>
              </a:cxn>
              <a:cxn ang="f60">
                <a:pos x="f83" y="f82"/>
              </a:cxn>
              <a:cxn ang="f60">
                <a:pos x="f84" y="f80"/>
              </a:cxn>
              <a:cxn ang="f60">
                <a:pos x="f85" y="f78"/>
              </a:cxn>
              <a:cxn ang="f60">
                <a:pos x="f85" y="f86"/>
              </a:cxn>
              <a:cxn ang="f60">
                <a:pos x="f84" y="f87"/>
              </a:cxn>
              <a:cxn ang="f60">
                <a:pos x="f83" y="f88"/>
              </a:cxn>
              <a:cxn ang="f60">
                <a:pos x="f81" y="f88"/>
              </a:cxn>
              <a:cxn ang="f60">
                <a:pos x="f79" y="f87"/>
              </a:cxn>
              <a:cxn ang="f60">
                <a:pos x="f77" y="f86"/>
              </a:cxn>
              <a:cxn ang="f60">
                <a:pos x="f77" y="f78"/>
              </a:cxn>
            </a:cxnLst>
            <a:rect l="f73" t="f76" r="f74" b="f75"/>
            <a:pathLst>
              <a:path w="1246407" h="300309">
                <a:moveTo>
                  <a:pt x="f5" y="f8"/>
                </a:moveTo>
                <a:cubicBezTo>
                  <a:pt x="f5" y="f9"/>
                  <a:pt x="f10" y="f11"/>
                  <a:pt x="f12" y="f12"/>
                </a:cubicBezTo>
                <a:cubicBezTo>
                  <a:pt x="f11" y="f10"/>
                  <a:pt x="f9" y="f5"/>
                  <a:pt x="f8" y="f5"/>
                </a:cubicBezTo>
                <a:lnTo>
                  <a:pt x="f13" y="f5"/>
                </a:lnTo>
                <a:cubicBezTo>
                  <a:pt x="f14" y="f5"/>
                  <a:pt x="f15" y="f10"/>
                  <a:pt x="f16" y="f12"/>
                </a:cubicBezTo>
                <a:cubicBezTo>
                  <a:pt x="f17" y="f11"/>
                  <a:pt x="f6" y="f9"/>
                  <a:pt x="f6" y="f8"/>
                </a:cubicBezTo>
                <a:lnTo>
                  <a:pt x="f6" y="f18"/>
                </a:lnTo>
                <a:cubicBezTo>
                  <a:pt x="f6" y="f19"/>
                  <a:pt x="f17" y="f20"/>
                  <a:pt x="f16" y="f21"/>
                </a:cubicBezTo>
                <a:cubicBezTo>
                  <a:pt x="f15" y="f22"/>
                  <a:pt x="f14" y="f7"/>
                  <a:pt x="f13" y="f7"/>
                </a:cubicBezTo>
                <a:lnTo>
                  <a:pt x="f8" y="f7"/>
                </a:lnTo>
                <a:cubicBezTo>
                  <a:pt x="f9" y="f7"/>
                  <a:pt x="f11" y="f22"/>
                  <a:pt x="f12" y="f21"/>
                </a:cubicBezTo>
                <a:cubicBezTo>
                  <a:pt x="f10" y="f20"/>
                  <a:pt x="f5" y="f19"/>
                  <a:pt x="f5" y="f18"/>
                </a:cubicBezTo>
                <a:lnTo>
                  <a:pt x="f5" y="f8"/>
                </a:lnTo>
                <a:close/>
              </a:path>
            </a:pathLst>
          </a:custGeom>
          <a:solidFill>
            <a:schemeClr val="accent2">
              <a:lumMod val="40000"/>
              <a:lumOff val="60000"/>
            </a:schemeClr>
          </a:solidFill>
          <a:ln>
            <a:noFill/>
            <a:prstDash val="solid"/>
          </a:ln>
          <a:effectLst>
            <a:outerShdw dist="23040" dir="5400000" algn="tl">
              <a:srgbClr val="000000">
                <a:alpha val="35000"/>
              </a:srgbClr>
            </a:outerShdw>
          </a:effectLst>
        </p:spPr>
        <p:txBody>
          <a:bodyPr lIns="17640" tIns="17640" rIns="17640" bIns="17640" anchor="ctr" anchorCtr="1" compatLnSpc="0"/>
          <a:lstStyle/>
          <a:p>
            <a:pPr algn="ctr" fontAlgn="auto">
              <a:spcBef>
                <a:spcPts val="0"/>
              </a:spcBef>
              <a:spcAft>
                <a:spcPts val="0"/>
              </a:spcAft>
              <a:defRPr/>
            </a:pPr>
            <a:r>
              <a:rPr lang="en-US" sz="1400" b="1" dirty="0">
                <a:solidFill>
                  <a:srgbClr val="FFFFFF"/>
                </a:solidFill>
                <a:latin typeface="Arial" pitchFamily="34"/>
                <a:ea typeface="Arial Unicode MS" pitchFamily="34"/>
                <a:cs typeface="Arial" pitchFamily="34"/>
              </a:rPr>
              <a:t>Cross-</a:t>
            </a:r>
            <a:r>
              <a:rPr lang="en-US" sz="1400" b="1" dirty="0" err="1">
                <a:solidFill>
                  <a:srgbClr val="FFFFFF"/>
                </a:solidFill>
                <a:latin typeface="Arial" pitchFamily="34"/>
                <a:ea typeface="Arial Unicode MS" pitchFamily="34"/>
                <a:cs typeface="Arial" pitchFamily="34"/>
              </a:rPr>
              <a:t>overs</a:t>
            </a:r>
            <a:endParaRPr lang="en-US" sz="1400" b="1" dirty="0">
              <a:solidFill>
                <a:srgbClr val="FFFFFF"/>
              </a:solidFill>
              <a:latin typeface="Arial" pitchFamily="34"/>
              <a:ea typeface="Arial Unicode MS" pitchFamily="34"/>
              <a:cs typeface="Arial" pitchFamily="34"/>
            </a:endParaRPr>
          </a:p>
        </p:txBody>
      </p:sp>
      <p:sp>
        <p:nvSpPr>
          <p:cNvPr id="24" name="Freeform 40"/>
          <p:cNvSpPr/>
          <p:nvPr/>
        </p:nvSpPr>
        <p:spPr>
          <a:xfrm>
            <a:off x="7148513" y="5661025"/>
            <a:ext cx="536575" cy="23813"/>
          </a:xfrm>
          <a:custGeom>
            <a:avLst/>
            <a:gdLst>
              <a:gd name="f0" fmla="val 10800000"/>
              <a:gd name="f1" fmla="val 5400000"/>
              <a:gd name="f2" fmla="val 180"/>
              <a:gd name="f3" fmla="val w"/>
              <a:gd name="f4" fmla="val h"/>
              <a:gd name="f5" fmla="val 0"/>
              <a:gd name="f6" fmla="val 536034"/>
              <a:gd name="f7" fmla="val 24785"/>
              <a:gd name="f8" fmla="val 12392"/>
              <a:gd name="f9" fmla="+- 0 0 0"/>
              <a:gd name="f10" fmla="*/ f3 1 536034"/>
              <a:gd name="f11" fmla="*/ f4 1 24785"/>
              <a:gd name="f12" fmla="+- f7 0 f5"/>
              <a:gd name="f13" fmla="+- f6 0 f5"/>
              <a:gd name="f14" fmla="*/ f9 f0 1"/>
              <a:gd name="f15" fmla="*/ f13 1 536034"/>
              <a:gd name="f16" fmla="*/ f12 1 24785"/>
              <a:gd name="f17" fmla="*/ 0 f13 1"/>
              <a:gd name="f18" fmla="*/ 12392 f12 1"/>
              <a:gd name="f19" fmla="*/ 536034 f13 1"/>
              <a:gd name="f20" fmla="*/ f14 1 f2"/>
              <a:gd name="f21" fmla="*/ f17 1 536034"/>
              <a:gd name="f22" fmla="*/ f18 1 24785"/>
              <a:gd name="f23" fmla="*/ f19 1 536034"/>
              <a:gd name="f24" fmla="*/ f5 1 f15"/>
              <a:gd name="f25" fmla="*/ f6 1 f15"/>
              <a:gd name="f26" fmla="*/ f5 1 f16"/>
              <a:gd name="f27" fmla="*/ f7 1 f16"/>
              <a:gd name="f28" fmla="+- f20 0 f1"/>
              <a:gd name="f29" fmla="*/ f21 1 f15"/>
              <a:gd name="f30" fmla="*/ f22 1 f16"/>
              <a:gd name="f31" fmla="*/ f23 1 f15"/>
              <a:gd name="f32" fmla="*/ f24 f10 1"/>
              <a:gd name="f33" fmla="*/ f25 f10 1"/>
              <a:gd name="f34" fmla="*/ f27 f11 1"/>
              <a:gd name="f35" fmla="*/ f26 f11 1"/>
              <a:gd name="f36" fmla="*/ f29 f10 1"/>
              <a:gd name="f37" fmla="*/ f30 f11 1"/>
              <a:gd name="f38" fmla="*/ f31 f10 1"/>
            </a:gdLst>
            <a:ahLst/>
            <a:cxnLst>
              <a:cxn ang="3cd4">
                <a:pos x="hc" y="t"/>
              </a:cxn>
              <a:cxn ang="0">
                <a:pos x="r" y="vc"/>
              </a:cxn>
              <a:cxn ang="cd4">
                <a:pos x="hc" y="b"/>
              </a:cxn>
              <a:cxn ang="cd2">
                <a:pos x="l" y="vc"/>
              </a:cxn>
              <a:cxn ang="f28">
                <a:pos x="f36" y="f37"/>
              </a:cxn>
              <a:cxn ang="f28">
                <a:pos x="f38" y="f37"/>
              </a:cxn>
            </a:cxnLst>
            <a:rect l="f32" t="f35" r="f33" b="f34"/>
            <a:pathLst>
              <a:path w="536034" h="24785">
                <a:moveTo>
                  <a:pt x="f5" y="f8"/>
                </a:moveTo>
                <a:lnTo>
                  <a:pt x="f6" y="f8"/>
                </a:lnTo>
              </a:path>
            </a:pathLst>
          </a:custGeom>
          <a:noFill/>
          <a:ln w="9360">
            <a:solidFill>
              <a:srgbClr val="D29C9B"/>
            </a:solidFill>
            <a:prstDash val="solid"/>
          </a:ln>
        </p:spPr>
        <p:txBody>
          <a:bodyPr lIns="267480" tIns="0" rIns="267480" bIns="0" anchor="ctr" anchorCtr="1" compatLnSpc="0"/>
          <a:lstStyle/>
          <a:p>
            <a:pPr fontAlgn="auto" hangingPunct="0">
              <a:spcBef>
                <a:spcPts val="0"/>
              </a:spcBef>
              <a:spcAft>
                <a:spcPts val="0"/>
              </a:spcAft>
              <a:defRPr/>
            </a:pPr>
            <a:endParaRPr lang="fr-FR">
              <a:latin typeface="Arial" pitchFamily="18"/>
              <a:ea typeface="Arial Unicode MS" pitchFamily="2"/>
              <a:cs typeface="Tahoma" pitchFamily="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par>
                                <p:cTn id="11" presetID="22" presetClass="entr" presetSubtype="8"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left)">
                                      <p:cBhvr>
                                        <p:cTn id="24" dur="500"/>
                                        <p:tgtEl>
                                          <p:spTgt spid="10"/>
                                        </p:tgtEl>
                                      </p:cBhvr>
                                    </p:animEffect>
                                  </p:childTnLst>
                                </p:cTn>
                              </p:par>
                            </p:childTnLst>
                          </p:cTn>
                        </p:par>
                        <p:par>
                          <p:cTn id="25" fill="hold" nodeType="afterGroup">
                            <p:stCondLst>
                              <p:cond delay="500"/>
                            </p:stCondLst>
                            <p:childTnLst>
                              <p:par>
                                <p:cTn id="26" presetID="22" presetClass="entr" presetSubtype="8" fill="hold"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left)">
                                      <p:cBhvr>
                                        <p:cTn id="28" dur="500"/>
                                        <p:tgtEl>
                                          <p:spTgt spid="11"/>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left)">
                                      <p:cBhvr>
                                        <p:cTn id="31" dur="500"/>
                                        <p:tgtEl>
                                          <p:spTgt spid="12"/>
                                        </p:tgtEl>
                                      </p:cBhvr>
                                    </p:animEffect>
                                  </p:childTnLst>
                                </p:cTn>
                              </p:par>
                              <p:par>
                                <p:cTn id="32" presetID="22" presetClass="entr" presetSubtype="8" fill="hold"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left)">
                                      <p:cBhvr>
                                        <p:cTn id="34" dur="500"/>
                                        <p:tgtEl>
                                          <p:spTgt spid="17"/>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left)">
                                      <p:cBhvr>
                                        <p:cTn id="37" dur="500"/>
                                        <p:tgtEl>
                                          <p:spTgt spid="1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wipe(left)">
                                      <p:cBhvr>
                                        <p:cTn id="42" dur="500"/>
                                        <p:tgtEl>
                                          <p:spTgt spid="13"/>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500"/>
                                        <p:tgtEl>
                                          <p:spTgt spid="14"/>
                                        </p:tgtEl>
                                      </p:cBhvr>
                                    </p:animEffect>
                                  </p:childTnLst>
                                </p:cTn>
                              </p:par>
                              <p:par>
                                <p:cTn id="46" presetID="22" presetClass="entr" presetSubtype="8" fill="hold"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wipe(left)">
                                      <p:cBhvr>
                                        <p:cTn id="48" dur="500"/>
                                        <p:tgtEl>
                                          <p:spTgt spid="15"/>
                                        </p:tgtEl>
                                      </p:cBhvr>
                                    </p:animEffect>
                                  </p:childTnLst>
                                </p:cTn>
                              </p:par>
                              <p:par>
                                <p:cTn id="49" presetID="22" presetClass="entr" presetSubtype="8" fill="hold" grpId="0" nodeType="with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left)">
                                      <p:cBhvr>
                                        <p:cTn id="51" dur="500"/>
                                        <p:tgtEl>
                                          <p:spTgt spid="16"/>
                                        </p:tgtEl>
                                      </p:cBhvr>
                                    </p:animEffect>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wipe(left)">
                                      <p:cBhvr>
                                        <p:cTn id="56" dur="500"/>
                                        <p:tgtEl>
                                          <p:spTgt spid="21"/>
                                        </p:tgtEl>
                                      </p:cBhvr>
                                    </p:animEffect>
                                  </p:childTnLst>
                                </p:cTn>
                              </p:par>
                              <p:par>
                                <p:cTn id="57" presetID="22" presetClass="entr" presetSubtype="8" fill="hold" nodeType="with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wipe(left)">
                                      <p:cBhvr>
                                        <p:cTn id="59" dur="500"/>
                                        <p:tgtEl>
                                          <p:spTgt spid="22"/>
                                        </p:tgtEl>
                                      </p:cBhvr>
                                    </p:animEffect>
                                  </p:childTnLst>
                                </p:cTn>
                              </p:par>
                              <p:par>
                                <p:cTn id="60" presetID="22" presetClass="entr" presetSubtype="8" fill="hold" grpId="0" nodeType="with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left)">
                                      <p:cBhvr>
                                        <p:cTn id="62" dur="500"/>
                                        <p:tgtEl>
                                          <p:spTgt spid="23"/>
                                        </p:tgtEl>
                                      </p:cBhvr>
                                    </p:animEffect>
                                  </p:childTnLst>
                                </p:cTn>
                              </p:par>
                              <p:par>
                                <p:cTn id="63" presetID="22" presetClass="entr" presetSubtype="8" fill="hold" nodeType="with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left)">
                                      <p:cBhvr>
                                        <p:cTn id="65" dur="500"/>
                                        <p:tgtEl>
                                          <p:spTgt spid="24"/>
                                        </p:tgtEl>
                                      </p:cBhvr>
                                    </p:animEffect>
                                  </p:childTnLst>
                                </p:cTn>
                              </p:par>
                            </p:childTnLst>
                          </p:cTn>
                        </p:par>
                        <p:par>
                          <p:cTn id="66" fill="hold" nodeType="afterGroup">
                            <p:stCondLst>
                              <p:cond delay="500"/>
                            </p:stCondLst>
                            <p:childTnLst>
                              <p:par>
                                <p:cTn id="67" presetID="10" presetClass="entr" presetSubtype="0" fill="hold" nodeType="after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fade">
                                      <p:cBhvr>
                                        <p:cTn id="69" dur="500"/>
                                        <p:tgtEl>
                                          <p:spTgt spid="19"/>
                                        </p:tgtEl>
                                      </p:cBhvr>
                                    </p:animEffect>
                                  </p:childTnLst>
                                </p:cTn>
                              </p:par>
                            </p:childTnLst>
                          </p:cTn>
                        </p:par>
                        <p:par>
                          <p:cTn id="70" fill="hold" nodeType="afterGroup">
                            <p:stCondLst>
                              <p:cond delay="1000"/>
                            </p:stCondLst>
                            <p:childTnLst>
                              <p:par>
                                <p:cTn id="71" presetID="10" presetClass="entr" presetSubtype="0"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fade">
                                      <p:cBhvr>
                                        <p:cTn id="7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2" grpId="0" animBg="1"/>
      <p:bldP spid="14" grpId="0" animBg="1"/>
      <p:bldP spid="16" grpId="0" animBg="1"/>
      <p:bldP spid="18" grpId="0" animBg="1"/>
      <p:bldP spid="21" grpId="0" animBg="1"/>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Outline</a:t>
            </a:r>
            <a:endParaRPr lang="en-US" sz="3600" dirty="0"/>
          </a:p>
        </p:txBody>
      </p:sp>
      <p:sp>
        <p:nvSpPr>
          <p:cNvPr id="3" name="Content Placeholder 2"/>
          <p:cNvSpPr>
            <a:spLocks noGrp="1"/>
          </p:cNvSpPr>
          <p:nvPr>
            <p:ph sz="quarter" idx="1"/>
          </p:nvPr>
        </p:nvSpPr>
        <p:spPr/>
        <p:txBody>
          <a:bodyPr/>
          <a:lstStyle/>
          <a:p>
            <a:endParaRPr lang="en-US" dirty="0" smtClean="0"/>
          </a:p>
          <a:p>
            <a:r>
              <a:rPr lang="en-US" sz="2800" b="1" dirty="0" smtClean="0">
                <a:latin typeface="Calibri" pitchFamily="34" charset="0"/>
              </a:rPr>
              <a:t>Randomized but not balanced?</a:t>
            </a:r>
          </a:p>
          <a:p>
            <a:r>
              <a:rPr lang="en-US" sz="2800" dirty="0" smtClean="0">
                <a:solidFill>
                  <a:srgbClr val="7F7F7F"/>
                </a:solidFill>
                <a:latin typeface="Calibri" charset="0"/>
              </a:rPr>
              <a:t>Attrition</a:t>
            </a:r>
          </a:p>
          <a:p>
            <a:r>
              <a:rPr lang="en-US" sz="2800" dirty="0" smtClean="0">
                <a:solidFill>
                  <a:srgbClr val="7F7F7F"/>
                </a:solidFill>
                <a:latin typeface="Calibri" charset="0"/>
              </a:rPr>
              <a:t>Spillovers</a:t>
            </a:r>
          </a:p>
          <a:p>
            <a:r>
              <a:rPr lang="en-US" sz="2800" dirty="0" smtClean="0">
                <a:solidFill>
                  <a:srgbClr val="7F7F7F"/>
                </a:solidFill>
                <a:latin typeface="Calibri" charset="0"/>
              </a:rPr>
              <a:t>Partial compliance and selection bias</a:t>
            </a:r>
          </a:p>
          <a:p>
            <a:r>
              <a:rPr lang="en-US" sz="2800" dirty="0" smtClean="0">
                <a:solidFill>
                  <a:srgbClr val="7F7F7F"/>
                </a:solidFill>
                <a:latin typeface="Calibri" charset="0"/>
              </a:rPr>
              <a:t>Choice and measurement of outcomes</a:t>
            </a:r>
          </a:p>
          <a:p>
            <a:r>
              <a:rPr lang="en-US" sz="2800" dirty="0" smtClean="0">
                <a:solidFill>
                  <a:srgbClr val="7F7F7F"/>
                </a:solidFill>
                <a:latin typeface="Calibri" charset="0"/>
              </a:rPr>
              <a:t>Protocol adherence</a:t>
            </a:r>
          </a:p>
          <a:p>
            <a:r>
              <a:rPr lang="en-US" sz="2800" dirty="0" smtClean="0">
                <a:solidFill>
                  <a:srgbClr val="7F7F7F"/>
                </a:solidFill>
                <a:latin typeface="Calibri" charset="0"/>
              </a:rPr>
              <a:t>External validity</a:t>
            </a:r>
          </a:p>
          <a:p>
            <a:pPr>
              <a:buNone/>
            </a:pPr>
            <a:endParaRPr lang="en-US" dirty="0" smtClean="0"/>
          </a:p>
          <a:p>
            <a:pPr lvl="1"/>
            <a:endParaRPr lang="en-US" dirty="0"/>
          </a:p>
        </p:txBody>
      </p:sp>
    </p:spTree>
    <p:extLst>
      <p:ext uri="{BB962C8B-B14F-4D97-AF65-F5344CB8AC3E}">
        <p14:creationId xmlns:p14="http://schemas.microsoft.com/office/powerpoint/2010/main" val="414274510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3600" dirty="0" smtClean="0"/>
              <a:t>Selection bias: solutions</a:t>
            </a:r>
            <a:endParaRPr lang="en-US" sz="3600" dirty="0"/>
          </a:p>
        </p:txBody>
      </p:sp>
      <p:sp>
        <p:nvSpPr>
          <p:cNvPr id="11" name="Content Placeholder 10"/>
          <p:cNvSpPr>
            <a:spLocks noGrp="1"/>
          </p:cNvSpPr>
          <p:nvPr>
            <p:ph sz="quarter" idx="1"/>
          </p:nvPr>
        </p:nvSpPr>
        <p:spPr>
          <a:xfrm>
            <a:off x="612648" y="1600200"/>
            <a:ext cx="8153400" cy="4953000"/>
          </a:xfrm>
        </p:spPr>
        <p:txBody>
          <a:bodyPr>
            <a:noAutofit/>
          </a:bodyPr>
          <a:lstStyle/>
          <a:p>
            <a:r>
              <a:rPr lang="en-US" sz="2800" dirty="0" smtClean="0">
                <a:latin typeface="Calibri" pitchFamily="34" charset="0"/>
              </a:rPr>
              <a:t>Perhaps the best solution for selection bias is to try and ensure selection occurs as much as possible prior to the intervention. </a:t>
            </a:r>
          </a:p>
          <a:p>
            <a:pPr lvl="1"/>
            <a:r>
              <a:rPr lang="en-US" sz="2400" dirty="0" smtClean="0">
                <a:latin typeface="Calibri" pitchFamily="34" charset="0"/>
              </a:rPr>
              <a:t>Farmers select into a training program before training is given, training (or timing of training is then randomized). </a:t>
            </a:r>
          </a:p>
          <a:p>
            <a:pPr lvl="1"/>
            <a:r>
              <a:rPr lang="en-US" sz="2400" dirty="0" smtClean="0">
                <a:latin typeface="Calibri" pitchFamily="34" charset="0"/>
              </a:rPr>
              <a:t>Farmers apply for an agricultural loan, a random selection of farmers are provided with the loan. </a:t>
            </a:r>
          </a:p>
          <a:p>
            <a:r>
              <a:rPr lang="en-US" sz="2800" dirty="0" smtClean="0">
                <a:latin typeface="Calibri" pitchFamily="34" charset="0"/>
              </a:rPr>
              <a:t>Not always possible. </a:t>
            </a:r>
            <a:endParaRPr lang="en-US" sz="2800" dirty="0" smtClean="0">
              <a:latin typeface="Calibri" pitchFamily="34" charset="0"/>
            </a:endParaRPr>
          </a:p>
        </p:txBody>
      </p:sp>
    </p:spTree>
    <p:extLst>
      <p:ext uri="{BB962C8B-B14F-4D97-AF65-F5344CB8AC3E}">
        <p14:creationId xmlns:p14="http://schemas.microsoft.com/office/powerpoint/2010/main" val="2523460875"/>
      </p:ext>
    </p:extLst>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3600" dirty="0" smtClean="0"/>
              <a:t>Selection bias: solutions</a:t>
            </a:r>
            <a:endParaRPr lang="en-US" sz="3600" dirty="0"/>
          </a:p>
        </p:txBody>
      </p:sp>
      <p:sp>
        <p:nvSpPr>
          <p:cNvPr id="11" name="Content Placeholder 10"/>
          <p:cNvSpPr>
            <a:spLocks noGrp="1"/>
          </p:cNvSpPr>
          <p:nvPr>
            <p:ph sz="quarter" idx="1"/>
          </p:nvPr>
        </p:nvSpPr>
        <p:spPr>
          <a:xfrm>
            <a:off x="612648" y="1600200"/>
            <a:ext cx="8153400" cy="4953000"/>
          </a:xfrm>
        </p:spPr>
        <p:txBody>
          <a:bodyPr>
            <a:noAutofit/>
          </a:bodyPr>
          <a:lstStyle/>
          <a:p>
            <a:r>
              <a:rPr lang="en-US" sz="2800" dirty="0" smtClean="0">
                <a:latin typeface="Calibri" pitchFamily="34" charset="0"/>
              </a:rPr>
              <a:t>Intent to treat (ITT): </a:t>
            </a:r>
          </a:p>
          <a:p>
            <a:pPr lvl="1"/>
            <a:r>
              <a:rPr lang="en-US" sz="2400" dirty="0" smtClean="0">
                <a:latin typeface="Calibri" pitchFamily="34" charset="0"/>
              </a:rPr>
              <a:t>Average impact of program in practice: treats all </a:t>
            </a:r>
            <a:r>
              <a:rPr lang="en-US" sz="2400" dirty="0" err="1" smtClean="0">
                <a:latin typeface="Calibri" pitchFamily="34" charset="0"/>
              </a:rPr>
              <a:t>noncompliars</a:t>
            </a:r>
            <a:r>
              <a:rPr lang="en-US" sz="2400" dirty="0" smtClean="0">
                <a:latin typeface="Calibri" pitchFamily="34" charset="0"/>
              </a:rPr>
              <a:t> as treated, and treats all crossovers as remaining in the control</a:t>
            </a:r>
          </a:p>
          <a:p>
            <a:pPr lvl="1"/>
            <a:r>
              <a:rPr lang="en-US" sz="2400" dirty="0" smtClean="0">
                <a:latin typeface="Calibri" pitchFamily="34" charset="0"/>
              </a:rPr>
              <a:t>Problem: power is reduced by noncompliance and does not provide an idea of what the average impact of the program on the treated is.</a:t>
            </a: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Intent to treat</a:t>
            </a:r>
            <a:endParaRPr lang="en-US" sz="3600" dirty="0"/>
          </a:p>
        </p:txBody>
      </p:sp>
      <p:sp>
        <p:nvSpPr>
          <p:cNvPr id="4" name="Content Placeholder 3"/>
          <p:cNvSpPr txBox="1">
            <a:spLocks noGrp="1"/>
          </p:cNvSpPr>
          <p:nvPr>
            <p:ph sz="quarter" idx="1"/>
          </p:nvPr>
        </p:nvSpPr>
        <p:spPr>
          <a:xfrm>
            <a:off x="612648" y="1600200"/>
            <a:ext cx="8153400" cy="4588436"/>
          </a:xfrm>
          <a:prstGeom prst="rect">
            <a:avLst/>
          </a:prstGeom>
          <a:noFill/>
        </p:spPr>
        <p:txBody>
          <a:bodyPr wrap="square" rtlCol="0">
            <a:spAutoFit/>
          </a:bodyPr>
          <a:lstStyle/>
          <a:p>
            <a:r>
              <a:rPr lang="en-US" sz="2400" dirty="0" smtClean="0">
                <a:latin typeface="Calibri" pitchFamily="34" charset="0"/>
              </a:rPr>
              <a:t>Instead of randomizing treatment (T), we randomized assignment/eligibility (Z) </a:t>
            </a:r>
          </a:p>
          <a:p>
            <a:pPr lvl="1"/>
            <a:r>
              <a:rPr lang="en-US" sz="2100" dirty="0" smtClean="0">
                <a:latin typeface="Calibri" pitchFamily="34" charset="0"/>
              </a:rPr>
              <a:t>e.g. we randomized access to improved seeds rather than whether or not they used improved seeds. </a:t>
            </a:r>
          </a:p>
          <a:p>
            <a:r>
              <a:rPr lang="en-US" sz="2400" dirty="0" smtClean="0">
                <a:latin typeface="Calibri" pitchFamily="34" charset="0"/>
              </a:rPr>
              <a:t>We can estimate the impact of assignment to treatment, this is called the intent to treat. </a:t>
            </a:r>
          </a:p>
          <a:p>
            <a:r>
              <a:rPr lang="en-US" sz="2400" dirty="0" smtClean="0">
                <a:latin typeface="Calibri" pitchFamily="34" charset="0"/>
              </a:rPr>
              <a:t>Z replaces T in the previous regression models. </a:t>
            </a:r>
          </a:p>
          <a:p>
            <a:pPr>
              <a:buNone/>
            </a:pPr>
            <a:r>
              <a:rPr lang="en-US" sz="2400" i="1" dirty="0" smtClean="0"/>
              <a:t>			</a:t>
            </a:r>
            <a:r>
              <a:rPr lang="en-US" sz="2400" i="1" dirty="0" err="1" smtClean="0"/>
              <a:t>y</a:t>
            </a:r>
            <a:r>
              <a:rPr lang="en-US" sz="2400" i="1" baseline="-25000" dirty="0" err="1" smtClean="0"/>
              <a:t>ti</a:t>
            </a:r>
            <a:r>
              <a:rPr lang="en-US" sz="2400" i="1" dirty="0" smtClean="0"/>
              <a:t> = </a:t>
            </a:r>
            <a:r>
              <a:rPr lang="el-GR" sz="2400" i="1" dirty="0" smtClean="0">
                <a:latin typeface="Times New Roman"/>
                <a:cs typeface="Times New Roman"/>
              </a:rPr>
              <a:t>α</a:t>
            </a:r>
            <a:r>
              <a:rPr lang="en-US" sz="2400" i="1" dirty="0" smtClean="0"/>
              <a:t>+ </a:t>
            </a:r>
            <a:r>
              <a:rPr lang="en-US" sz="2400" i="1" dirty="0" err="1" smtClean="0">
                <a:latin typeface="Symbol" pitchFamily="18" charset="2"/>
              </a:rPr>
              <a:t>b</a:t>
            </a:r>
            <a:r>
              <a:rPr lang="en-US" sz="2400" i="1" baseline="-25000" dirty="0" err="1" smtClean="0">
                <a:latin typeface="Calibri" pitchFamily="34" charset="0"/>
              </a:rPr>
              <a:t>z</a:t>
            </a:r>
            <a:r>
              <a:rPr lang="en-US" sz="2400" i="1" dirty="0" smtClean="0"/>
              <a:t> </a:t>
            </a:r>
            <a:r>
              <a:rPr lang="en-US" sz="2400" i="1" dirty="0" err="1" smtClean="0"/>
              <a:t>Z</a:t>
            </a:r>
            <a:r>
              <a:rPr lang="en-US" sz="2400" i="1" baseline="-25000" dirty="0" err="1" smtClean="0"/>
              <a:t>i</a:t>
            </a:r>
            <a:r>
              <a:rPr lang="en-US" sz="2400" i="1" dirty="0" smtClean="0"/>
              <a:t> + </a:t>
            </a:r>
            <a:r>
              <a:rPr lang="en-US" sz="2400" i="1" dirty="0" err="1" smtClean="0">
                <a:latin typeface="Symbol" pitchFamily="18" charset="2"/>
              </a:rPr>
              <a:t>e</a:t>
            </a:r>
            <a:r>
              <a:rPr lang="en-US" sz="2400" i="1" baseline="-25000" dirty="0" err="1" smtClean="0">
                <a:latin typeface="Calibri" pitchFamily="34" charset="0"/>
              </a:rPr>
              <a:t>ti</a:t>
            </a:r>
            <a:endParaRPr lang="en-US" sz="2400" i="1" baseline="-25000" dirty="0" smtClean="0">
              <a:latin typeface="Calibri" pitchFamily="34" charset="0"/>
            </a:endParaRPr>
          </a:p>
          <a:p>
            <a:endParaRPr lang="en-US" sz="2400" dirty="0" smtClean="0">
              <a:latin typeface="Calibri" pitchFamily="34" charset="0"/>
            </a:endParaRPr>
          </a:p>
          <a:p>
            <a:r>
              <a:rPr lang="en-US" sz="2400" dirty="0" smtClean="0">
                <a:latin typeface="Calibri" pitchFamily="34" charset="0"/>
              </a:rPr>
              <a:t>This may often be what we want to estimate, as the effect of a policy is often the impact of Z.</a:t>
            </a: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normAutofit/>
          </a:bodyPr>
          <a:lstStyle/>
          <a:p>
            <a:r>
              <a:rPr lang="en-US" sz="3600" dirty="0" smtClean="0"/>
              <a:t>Selection bias: solutions</a:t>
            </a:r>
            <a:endParaRPr lang="en-US" sz="3600" dirty="0"/>
          </a:p>
        </p:txBody>
      </p:sp>
      <p:sp>
        <p:nvSpPr>
          <p:cNvPr id="11" name="Content Placeholder 10"/>
          <p:cNvSpPr>
            <a:spLocks noGrp="1"/>
          </p:cNvSpPr>
          <p:nvPr>
            <p:ph sz="quarter" idx="1"/>
          </p:nvPr>
        </p:nvSpPr>
        <p:spPr>
          <a:xfrm>
            <a:off x="612648" y="1600200"/>
            <a:ext cx="8153400" cy="4953000"/>
          </a:xfrm>
        </p:spPr>
        <p:txBody>
          <a:bodyPr>
            <a:noAutofit/>
          </a:bodyPr>
          <a:lstStyle/>
          <a:p>
            <a:r>
              <a:rPr lang="en-US" sz="2800" dirty="0">
                <a:latin typeface="Calibri" pitchFamily="34" charset="0"/>
              </a:rPr>
              <a:t>Sometimes we want to know the impact of the treatment, e.g. what actually is the impact of improved seeds on farmer yields and crop revenue</a:t>
            </a:r>
            <a:r>
              <a:rPr lang="en-US" sz="2800" dirty="0" smtClean="0">
                <a:latin typeface="Calibri" pitchFamily="34" charset="0"/>
              </a:rPr>
              <a:t>.</a:t>
            </a:r>
          </a:p>
          <a:p>
            <a:endParaRPr lang="en-US" sz="2800" dirty="0">
              <a:latin typeface="Calibri" pitchFamily="34" charset="0"/>
            </a:endParaRPr>
          </a:p>
          <a:p>
            <a:r>
              <a:rPr lang="en-US" sz="2800" dirty="0" smtClean="0">
                <a:latin typeface="Calibri" pitchFamily="34" charset="0"/>
              </a:rPr>
              <a:t>Treatment on the treated (</a:t>
            </a:r>
            <a:r>
              <a:rPr lang="en-US" sz="2800" dirty="0" err="1" smtClean="0">
                <a:latin typeface="Calibri" pitchFamily="34" charset="0"/>
              </a:rPr>
              <a:t>ToT</a:t>
            </a:r>
            <a:r>
              <a:rPr lang="en-US" sz="2800" dirty="0" smtClean="0">
                <a:latin typeface="Calibri" pitchFamily="34" charset="0"/>
              </a:rPr>
              <a:t>): </a:t>
            </a:r>
          </a:p>
          <a:p>
            <a:pPr lvl="1"/>
            <a:r>
              <a:rPr lang="en-US" sz="2400" dirty="0" smtClean="0">
                <a:latin typeface="Calibri" pitchFamily="34" charset="0"/>
              </a:rPr>
              <a:t>Instruments for take-up with assignment: gives an idea of the average impact of the program for a specific group</a:t>
            </a:r>
          </a:p>
          <a:p>
            <a:r>
              <a:rPr lang="en-US" sz="2800" dirty="0" smtClean="0">
                <a:latin typeface="Calibri" pitchFamily="34" charset="0"/>
              </a:rPr>
              <a:t>Encouragement design: </a:t>
            </a:r>
          </a:p>
          <a:p>
            <a:pPr lvl="1"/>
            <a:r>
              <a:rPr lang="en-US" sz="2400" dirty="0" smtClean="0">
                <a:latin typeface="Calibri" pitchFamily="34" charset="0"/>
              </a:rPr>
              <a:t>To encourage compliance</a:t>
            </a:r>
          </a:p>
          <a:p>
            <a:pPr lvl="1"/>
            <a:r>
              <a:rPr lang="en-US" sz="2400" dirty="0" smtClean="0">
                <a:latin typeface="Calibri" pitchFamily="34" charset="0"/>
              </a:rPr>
              <a:t>Randomize price, training activities, information provision to try and encourage higher levels of take-up in some randomly selected groups than in others</a:t>
            </a:r>
          </a:p>
        </p:txBody>
      </p:sp>
    </p:spTree>
    <p:extLst>
      <p:ext uri="{BB962C8B-B14F-4D97-AF65-F5344CB8AC3E}">
        <p14:creationId xmlns:p14="http://schemas.microsoft.com/office/powerpoint/2010/main" val="3228818629"/>
      </p:ext>
    </p:extLst>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Treatment on the treated</a:t>
            </a:r>
            <a:endParaRPr lang="en-US" sz="3600" dirty="0"/>
          </a:p>
        </p:txBody>
      </p:sp>
      <p:sp>
        <p:nvSpPr>
          <p:cNvPr id="3" name="Content Placeholder 2"/>
          <p:cNvSpPr>
            <a:spLocks noGrp="1"/>
          </p:cNvSpPr>
          <p:nvPr>
            <p:ph sz="quarter" idx="1"/>
          </p:nvPr>
        </p:nvSpPr>
        <p:spPr>
          <a:xfrm>
            <a:off x="612648" y="1600200"/>
            <a:ext cx="8153400" cy="4953000"/>
          </a:xfrm>
        </p:spPr>
        <p:txBody>
          <a:bodyPr>
            <a:noAutofit/>
          </a:bodyPr>
          <a:lstStyle/>
          <a:p>
            <a:r>
              <a:rPr lang="en-US" sz="2400" dirty="0" smtClean="0">
                <a:latin typeface="Calibri" pitchFamily="34" charset="0"/>
              </a:rPr>
              <a:t>Use Z as an instrument for T to estimate the LATE (local average treatment effect) – the average effect of the treatment for those who were induced into treatment by being assigned in the program.</a:t>
            </a:r>
          </a:p>
          <a:p>
            <a:r>
              <a:rPr lang="en-US" sz="2400" dirty="0" smtClean="0">
                <a:latin typeface="Calibri" pitchFamily="34" charset="0"/>
              </a:rPr>
              <a:t>[Here the instrument is the randomization of the program, LATE can also be used with other instruments too.]</a:t>
            </a:r>
          </a:p>
          <a:p>
            <a:r>
              <a:rPr lang="en-US" sz="2400" dirty="0" smtClean="0">
                <a:latin typeface="Calibri" pitchFamily="34" charset="0"/>
              </a:rPr>
              <a:t>Estimate</a:t>
            </a:r>
          </a:p>
          <a:p>
            <a:pPr>
              <a:buNone/>
            </a:pPr>
            <a:r>
              <a:rPr lang="en-US" sz="2400" i="1" dirty="0" smtClean="0"/>
              <a:t>			</a:t>
            </a:r>
            <a:r>
              <a:rPr lang="en-US" sz="2400" i="1" dirty="0" err="1" smtClean="0"/>
              <a:t>y</a:t>
            </a:r>
            <a:r>
              <a:rPr lang="en-US" sz="2400" i="1" baseline="-25000" dirty="0" err="1" smtClean="0"/>
              <a:t>ti</a:t>
            </a:r>
            <a:r>
              <a:rPr lang="en-US" sz="2400" i="1" dirty="0" smtClean="0"/>
              <a:t> = </a:t>
            </a:r>
            <a:r>
              <a:rPr lang="el-GR" sz="2400" i="1" dirty="0" smtClean="0">
                <a:latin typeface="Times New Roman"/>
                <a:cs typeface="Times New Roman"/>
              </a:rPr>
              <a:t>α</a:t>
            </a:r>
            <a:r>
              <a:rPr lang="en-US" sz="2400" i="1" dirty="0" smtClean="0"/>
              <a:t>+ </a:t>
            </a:r>
            <a:r>
              <a:rPr lang="en-US" sz="2400" i="1" dirty="0" err="1" smtClean="0">
                <a:latin typeface="Symbol" pitchFamily="18" charset="2"/>
              </a:rPr>
              <a:t>b</a:t>
            </a:r>
            <a:r>
              <a:rPr lang="en-US" sz="2400" i="1" baseline="-25000" dirty="0" err="1" smtClean="0">
                <a:latin typeface="Calibri" pitchFamily="34" charset="0"/>
              </a:rPr>
              <a:t>T</a:t>
            </a:r>
            <a:r>
              <a:rPr lang="en-US" sz="2400" i="1" dirty="0" smtClean="0"/>
              <a:t> T</a:t>
            </a:r>
            <a:r>
              <a:rPr lang="en-US" sz="2400" i="1" baseline="-25000" dirty="0" smtClean="0"/>
              <a:t>i</a:t>
            </a:r>
            <a:r>
              <a:rPr lang="en-US" sz="2400" i="1" dirty="0" smtClean="0"/>
              <a:t>* + </a:t>
            </a:r>
            <a:r>
              <a:rPr lang="en-US" sz="2400" i="1" dirty="0" err="1" smtClean="0">
                <a:latin typeface="Symbol" pitchFamily="18" charset="2"/>
              </a:rPr>
              <a:t>e</a:t>
            </a:r>
            <a:r>
              <a:rPr lang="en-US" sz="2400" i="1" baseline="-25000" dirty="0" err="1" smtClean="0">
                <a:latin typeface="Calibri" pitchFamily="34" charset="0"/>
              </a:rPr>
              <a:t>ti</a:t>
            </a:r>
            <a:endParaRPr lang="en-US" sz="2400" i="1" baseline="-25000" dirty="0" smtClean="0">
              <a:latin typeface="Calibri" pitchFamily="34" charset="0"/>
            </a:endParaRPr>
          </a:p>
          <a:p>
            <a:pPr>
              <a:buNone/>
            </a:pPr>
            <a:endParaRPr lang="en-US" sz="2400" dirty="0" smtClean="0">
              <a:latin typeface="Calibri" pitchFamily="34" charset="0"/>
            </a:endParaRPr>
          </a:p>
          <a:p>
            <a:pPr>
              <a:buNone/>
            </a:pPr>
            <a:r>
              <a:rPr lang="en-US" sz="2400" dirty="0" smtClean="0">
                <a:latin typeface="Calibri" pitchFamily="34" charset="0"/>
              </a:rPr>
              <a:t>	Where T*</a:t>
            </a:r>
            <a:r>
              <a:rPr lang="en-US" sz="2400" baseline="-25000" dirty="0" err="1" smtClean="0">
                <a:latin typeface="Calibri" pitchFamily="34" charset="0"/>
              </a:rPr>
              <a:t>i</a:t>
            </a:r>
            <a:r>
              <a:rPr lang="en-US" sz="2400" dirty="0" smtClean="0">
                <a:latin typeface="Calibri" pitchFamily="34" charset="0"/>
              </a:rPr>
              <a:t> is the fitted value from the regression: </a:t>
            </a:r>
          </a:p>
          <a:p>
            <a:pPr>
              <a:buNone/>
            </a:pPr>
            <a:r>
              <a:rPr lang="en-US" sz="2400" dirty="0" smtClean="0"/>
              <a:t>		</a:t>
            </a:r>
            <a:r>
              <a:rPr lang="en-US" sz="2400" i="1" dirty="0" smtClean="0"/>
              <a:t>	T</a:t>
            </a:r>
            <a:r>
              <a:rPr lang="en-US" sz="2400" i="1" baseline="-25000" dirty="0" smtClean="0"/>
              <a:t>i</a:t>
            </a:r>
            <a:r>
              <a:rPr lang="en-US" sz="2400" i="1" dirty="0" smtClean="0"/>
              <a:t> = </a:t>
            </a:r>
            <a:r>
              <a:rPr lang="en-US" sz="2400" i="1" dirty="0" smtClean="0">
                <a:latin typeface="Symbol" pitchFamily="18" charset="2"/>
                <a:sym typeface="Symbol"/>
              </a:rPr>
              <a:t></a:t>
            </a:r>
            <a:r>
              <a:rPr lang="en-US" sz="2400" i="1" dirty="0" smtClean="0"/>
              <a:t>+ </a:t>
            </a:r>
            <a:r>
              <a:rPr lang="en-US" sz="2400" i="1" dirty="0">
                <a:latin typeface="Symbol" pitchFamily="18" charset="2"/>
                <a:sym typeface="Symbol"/>
              </a:rPr>
              <a:t></a:t>
            </a:r>
            <a:r>
              <a:rPr lang="en-US" sz="2400" i="1" dirty="0" smtClean="0"/>
              <a:t> </a:t>
            </a:r>
            <a:r>
              <a:rPr lang="en-US" sz="2400" i="1" dirty="0" err="1" smtClean="0"/>
              <a:t>Z</a:t>
            </a:r>
            <a:r>
              <a:rPr lang="en-US" sz="2400" i="1" baseline="-25000" dirty="0" err="1" smtClean="0"/>
              <a:t>i</a:t>
            </a:r>
            <a:r>
              <a:rPr lang="en-US" sz="2400" i="1" dirty="0" smtClean="0"/>
              <a:t> + </a:t>
            </a:r>
            <a:r>
              <a:rPr lang="en-US" sz="2400" i="1" dirty="0" err="1" smtClean="0">
                <a:latin typeface="Symbol" pitchFamily="18" charset="2"/>
              </a:rPr>
              <a:t>m</a:t>
            </a:r>
            <a:r>
              <a:rPr lang="en-US" sz="2400" i="1" baseline="-25000" dirty="0" err="1" smtClean="0">
                <a:latin typeface="Calibri" pitchFamily="34" charset="0"/>
              </a:rPr>
              <a:t>ti</a:t>
            </a:r>
            <a:endParaRPr lang="en-US" sz="2400" i="1" baseline="-25000" dirty="0" smtClean="0">
              <a:latin typeface="Calibri" pitchFamily="34" charset="0"/>
            </a:endParaRPr>
          </a:p>
          <a:p>
            <a:endParaRPr lang="en-US" sz="2400" dirty="0" smtClean="0">
              <a:latin typeface="Calibri" pitchFamily="34" charset="0"/>
            </a:endParaRPr>
          </a:p>
          <a:p>
            <a:endParaRPr lang="en-US" sz="2400" dirty="0" smtClean="0"/>
          </a:p>
          <a:p>
            <a:endParaRPr lang="en-US" sz="2400" dirty="0" smtClean="0"/>
          </a:p>
          <a:p>
            <a:endParaRPr lang="en-US" sz="2400" dirty="0" smtClean="0"/>
          </a:p>
          <a:p>
            <a:endParaRPr lang="en-US" sz="2400"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Treatment on the treated: assumptions</a:t>
            </a:r>
            <a:endParaRPr lang="en-US" sz="3600" dirty="0"/>
          </a:p>
        </p:txBody>
      </p:sp>
      <p:sp>
        <p:nvSpPr>
          <p:cNvPr id="3" name="Content Placeholder 2"/>
          <p:cNvSpPr>
            <a:spLocks noGrp="1"/>
          </p:cNvSpPr>
          <p:nvPr>
            <p:ph sz="quarter" idx="1"/>
          </p:nvPr>
        </p:nvSpPr>
        <p:spPr>
          <a:xfrm>
            <a:off x="609600" y="1676400"/>
            <a:ext cx="8153400" cy="4495800"/>
          </a:xfrm>
        </p:spPr>
        <p:txBody>
          <a:bodyPr>
            <a:noAutofit/>
          </a:bodyPr>
          <a:lstStyle/>
          <a:p>
            <a:pPr marL="560070" indent="-514350"/>
            <a:r>
              <a:rPr lang="en-US" sz="2800" dirty="0" smtClean="0">
                <a:latin typeface="Calibri" pitchFamily="34" charset="0"/>
              </a:rPr>
              <a:t>Z does not have a direct effect on y other than through T</a:t>
            </a:r>
          </a:p>
          <a:p>
            <a:pPr marL="880110" lvl="1" indent="-514350"/>
            <a:r>
              <a:rPr lang="en-US" sz="2400" dirty="0" smtClean="0">
                <a:latin typeface="Calibri" pitchFamily="34" charset="0"/>
              </a:rPr>
              <a:t>Not always the case: spillovers? Can also be a program effect even if full treatment is not selected into  (information about improved farming practices even if did not use improved seeds)</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Treatment on the treated: assumptions</a:t>
            </a:r>
            <a:endParaRPr lang="en-US" sz="3600" dirty="0"/>
          </a:p>
        </p:txBody>
      </p:sp>
      <p:sp>
        <p:nvSpPr>
          <p:cNvPr id="3" name="Content Placeholder 2"/>
          <p:cNvSpPr>
            <a:spLocks noGrp="1"/>
          </p:cNvSpPr>
          <p:nvPr>
            <p:ph sz="quarter" idx="1"/>
          </p:nvPr>
        </p:nvSpPr>
        <p:spPr>
          <a:xfrm>
            <a:off x="609600" y="1676400"/>
            <a:ext cx="8153400" cy="4495800"/>
          </a:xfrm>
        </p:spPr>
        <p:txBody>
          <a:bodyPr>
            <a:noAutofit/>
          </a:bodyPr>
          <a:lstStyle/>
          <a:p>
            <a:pPr marL="560070" indent="-514350"/>
            <a:r>
              <a:rPr lang="en-US" sz="2800" dirty="0" smtClean="0">
                <a:latin typeface="Calibri" pitchFamily="34" charset="0"/>
              </a:rPr>
              <a:t>Z has a monotonic effect on T: the probability of being treated increases for everyone when Z=1 or the probability of being treated decreases for everyone when Z=1 </a:t>
            </a:r>
          </a:p>
          <a:p>
            <a:pPr marL="880110" lvl="1" indent="-514350"/>
            <a:r>
              <a:rPr lang="en-US" sz="2400" dirty="0" smtClean="0">
                <a:latin typeface="Calibri" pitchFamily="34" charset="0"/>
              </a:rPr>
              <a:t>Usually the case, but worth thinking through</a:t>
            </a:r>
          </a:p>
          <a:p>
            <a:pPr marL="880110" lvl="1" indent="-514350"/>
            <a:r>
              <a:rPr lang="en-US" sz="2400" dirty="0" smtClean="0">
                <a:latin typeface="Calibri" pitchFamily="34" charset="0"/>
              </a:rPr>
              <a:t>It is always the case when no-one in the control group was treated. In this case the LATE gives the average effect of the treatment on the treated. </a:t>
            </a:r>
          </a:p>
        </p:txBody>
      </p:sp>
    </p:spTree>
    <p:extLst>
      <p:ext uri="{BB962C8B-B14F-4D97-AF65-F5344CB8AC3E}">
        <p14:creationId xmlns:p14="http://schemas.microsoft.com/office/powerpoint/2010/main" val="57415838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Outline</a:t>
            </a:r>
            <a:endParaRPr lang="en-US" sz="3600" dirty="0"/>
          </a:p>
        </p:txBody>
      </p:sp>
      <p:sp>
        <p:nvSpPr>
          <p:cNvPr id="3" name="Content Placeholder 2"/>
          <p:cNvSpPr>
            <a:spLocks noGrp="1"/>
          </p:cNvSpPr>
          <p:nvPr>
            <p:ph sz="quarter" idx="1"/>
          </p:nvPr>
        </p:nvSpPr>
        <p:spPr/>
        <p:txBody>
          <a:bodyPr>
            <a:normAutofit/>
          </a:bodyPr>
          <a:lstStyle/>
          <a:p>
            <a:endParaRPr lang="en-US" sz="3200" dirty="0" smtClean="0"/>
          </a:p>
          <a:p>
            <a:r>
              <a:rPr lang="en-US" sz="3200" dirty="0" smtClean="0">
                <a:solidFill>
                  <a:srgbClr val="7F7F7F"/>
                </a:solidFill>
                <a:latin typeface="Calibri" charset="0"/>
              </a:rPr>
              <a:t>Randomized but not balanced?</a:t>
            </a:r>
          </a:p>
          <a:p>
            <a:r>
              <a:rPr lang="en-US" sz="3200" dirty="0" smtClean="0">
                <a:solidFill>
                  <a:srgbClr val="7F7F7F"/>
                </a:solidFill>
                <a:latin typeface="Calibri" charset="0"/>
              </a:rPr>
              <a:t>Attrition</a:t>
            </a:r>
          </a:p>
          <a:p>
            <a:r>
              <a:rPr lang="en-US" sz="3200" dirty="0" smtClean="0">
                <a:solidFill>
                  <a:srgbClr val="7F7F7F"/>
                </a:solidFill>
                <a:latin typeface="Calibri" charset="0"/>
              </a:rPr>
              <a:t>Spillovers</a:t>
            </a:r>
          </a:p>
          <a:p>
            <a:r>
              <a:rPr lang="en-US" sz="3200" dirty="0" smtClean="0">
                <a:solidFill>
                  <a:srgbClr val="7F7F7F"/>
                </a:solidFill>
                <a:latin typeface="Calibri" charset="0"/>
              </a:rPr>
              <a:t>Partial compliance and selection bias</a:t>
            </a:r>
          </a:p>
          <a:p>
            <a:r>
              <a:rPr lang="en-US" sz="3200" b="1" dirty="0" smtClean="0">
                <a:latin typeface="Calibri" charset="0"/>
              </a:rPr>
              <a:t>Protocol adherence</a:t>
            </a:r>
          </a:p>
          <a:p>
            <a:pPr>
              <a:buNone/>
            </a:pPr>
            <a:endParaRPr lang="en-US" sz="3200" dirty="0" smtClean="0"/>
          </a:p>
          <a:p>
            <a:pPr lvl="1"/>
            <a:endParaRPr lang="en-US" sz="2800" dirty="0"/>
          </a:p>
        </p:txBody>
      </p:sp>
    </p:spTree>
    <p:extLst>
      <p:ext uri="{BB962C8B-B14F-4D97-AF65-F5344CB8AC3E}">
        <p14:creationId xmlns:p14="http://schemas.microsoft.com/office/powerpoint/2010/main" val="41427451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Protocol adherence: risks</a:t>
            </a:r>
            <a:endParaRPr lang="en-US" sz="3600" dirty="0"/>
          </a:p>
        </p:txBody>
      </p:sp>
      <p:sp>
        <p:nvSpPr>
          <p:cNvPr id="3" name="Content Placeholder 2"/>
          <p:cNvSpPr>
            <a:spLocks noGrp="1"/>
          </p:cNvSpPr>
          <p:nvPr>
            <p:ph sz="quarter" idx="1"/>
          </p:nvPr>
        </p:nvSpPr>
        <p:spPr/>
        <p:txBody>
          <a:bodyPr>
            <a:normAutofit/>
          </a:bodyPr>
          <a:lstStyle/>
          <a:p>
            <a:r>
              <a:rPr lang="en-US" sz="2400" dirty="0" smtClean="0">
                <a:latin typeface="Calibri" pitchFamily="34" charset="0"/>
              </a:rPr>
              <a:t>Perfect designs can be ruined with bad implementation</a:t>
            </a:r>
          </a:p>
          <a:p>
            <a:pPr lvl="1"/>
            <a:r>
              <a:rPr lang="en-US" sz="2400" dirty="0" smtClean="0">
                <a:latin typeface="Calibri" pitchFamily="34" charset="0"/>
              </a:rPr>
              <a:t>Low levels of compliance jeopardize power calculations</a:t>
            </a:r>
          </a:p>
          <a:p>
            <a:pPr lvl="1"/>
            <a:r>
              <a:rPr lang="en-US" sz="2400" dirty="0" smtClean="0">
                <a:latin typeface="Calibri" pitchFamily="34" charset="0"/>
              </a:rPr>
              <a:t>Endogenous switching of treatment groups</a:t>
            </a:r>
          </a:p>
          <a:p>
            <a:pPr lvl="1"/>
            <a:r>
              <a:rPr lang="en-US" sz="2400" dirty="0" smtClean="0">
                <a:latin typeface="Calibri" pitchFamily="34" charset="0"/>
              </a:rPr>
              <a:t>Differences in carefully designed interventions can change the hypothesis that can be tested</a:t>
            </a:r>
            <a:endParaRPr lang="en-US" sz="2400" dirty="0">
              <a:latin typeface="Calibri" pitchFamily="34"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Protocol adherence: solutions</a:t>
            </a:r>
            <a:endParaRPr lang="en-US" sz="3600" dirty="0"/>
          </a:p>
        </p:txBody>
      </p:sp>
      <p:sp>
        <p:nvSpPr>
          <p:cNvPr id="3" name="Content Placeholder 2"/>
          <p:cNvSpPr>
            <a:spLocks noGrp="1"/>
          </p:cNvSpPr>
          <p:nvPr>
            <p:ph sz="quarter" idx="1"/>
          </p:nvPr>
        </p:nvSpPr>
        <p:spPr>
          <a:xfrm>
            <a:off x="612648" y="1600200"/>
            <a:ext cx="8153400" cy="4953000"/>
          </a:xfrm>
        </p:spPr>
        <p:txBody>
          <a:bodyPr>
            <a:normAutofit/>
          </a:bodyPr>
          <a:lstStyle/>
          <a:p>
            <a:r>
              <a:rPr lang="en-US" sz="2400" dirty="0" smtClean="0">
                <a:latin typeface="Calibri" pitchFamily="34" charset="0"/>
              </a:rPr>
              <a:t>Implementing agency sees the benefit of randomization</a:t>
            </a:r>
          </a:p>
          <a:p>
            <a:r>
              <a:rPr lang="en-US" sz="2400" dirty="0" smtClean="0">
                <a:latin typeface="Calibri" pitchFamily="34" charset="0"/>
              </a:rPr>
              <a:t>Oversight of implementation as it progresses</a:t>
            </a:r>
          </a:p>
          <a:p>
            <a:r>
              <a:rPr lang="en-US" sz="2400" dirty="0" smtClean="0">
                <a:latin typeface="Calibri" pitchFamily="34" charset="0"/>
              </a:rPr>
              <a:t>Ensuring randomization is manageable:</a:t>
            </a:r>
          </a:p>
          <a:p>
            <a:pPr lvl="1"/>
            <a:r>
              <a:rPr lang="en-US" sz="2000" dirty="0">
                <a:latin typeface="Calibri" pitchFamily="34" charset="0"/>
              </a:rPr>
              <a:t>T</a:t>
            </a:r>
            <a:r>
              <a:rPr lang="en-US" sz="2000" dirty="0" smtClean="0">
                <a:latin typeface="Calibri" pitchFamily="34" charset="0"/>
              </a:rPr>
              <a:t>his is one reason for randomizing at the cluster, not the individual level</a:t>
            </a:r>
          </a:p>
          <a:p>
            <a:pPr lvl="1"/>
            <a:r>
              <a:rPr lang="en-US" sz="2000" dirty="0" smtClean="0">
                <a:latin typeface="Calibri" pitchFamily="34" charset="0"/>
              </a:rPr>
              <a:t>Simple designs </a:t>
            </a:r>
          </a:p>
          <a:p>
            <a:r>
              <a:rPr lang="en-US" sz="2400" dirty="0" smtClean="0">
                <a:latin typeface="Calibri" pitchFamily="34" charset="0"/>
              </a:rPr>
              <a:t>Ensuring randomization is perceived as fair by the implementing agency and the recipients (farmers): </a:t>
            </a:r>
          </a:p>
          <a:p>
            <a:pPr lvl="1"/>
            <a:r>
              <a:rPr lang="en-US" sz="2000" dirty="0" smtClean="0">
                <a:latin typeface="Calibri" pitchFamily="34" charset="0"/>
              </a:rPr>
              <a:t>Transparent lotteries, gradual rollout of program, alternative intervention for control (if appropriate)</a:t>
            </a:r>
          </a:p>
          <a:p>
            <a:r>
              <a:rPr lang="en-US" sz="2400" dirty="0" smtClean="0">
                <a:latin typeface="Calibri" pitchFamily="34" charset="0"/>
              </a:rPr>
              <a:t>Implementation at a manageable scale for implementing agency and oversight</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lstStyle/>
              <a:p>
                <a:pPr marL="0" indent="0">
                  <a:buNone/>
                </a:pPr>
                <a:r>
                  <a:rPr lang="en-US" dirty="0" smtClean="0"/>
                  <a:t>Basic econometric set-up: </a:t>
                </a:r>
                <a:br>
                  <a:rPr lang="en-US" dirty="0" smtClean="0"/>
                </a:br>
                <a14:m>
                  <m:oMathPara xmlns:m="http://schemas.openxmlformats.org/officeDocument/2006/math">
                    <m:oMathParaPr>
                      <m:jc m:val="centerGroup"/>
                    </m:oMathParaPr>
                    <m:oMath xmlns:m="http://schemas.openxmlformats.org/officeDocument/2006/math">
                      <m:sSub>
                        <m:sSubPr>
                          <m:ctrlPr>
                            <a:rPr lang="en-US" b="0" i="1" smtClean="0">
                              <a:latin typeface="Cambria Math"/>
                            </a:rPr>
                          </m:ctrlPr>
                        </m:sSubPr>
                        <m:e>
                          <m:r>
                            <a:rPr lang="en-US" b="0" i="1" smtClean="0">
                              <a:latin typeface="Cambria Math"/>
                            </a:rPr>
                            <m:t>𝑦</m:t>
                          </m:r>
                        </m:e>
                        <m:sub>
                          <m:r>
                            <a:rPr lang="en-US" b="0" i="1" smtClean="0">
                              <a:latin typeface="Cambria Math"/>
                            </a:rPr>
                            <m:t>𝑖𝑡</m:t>
                          </m:r>
                        </m:sub>
                      </m:sSub>
                      <m:r>
                        <a:rPr lang="en-US" b="0" i="1" smtClean="0">
                          <a:latin typeface="Cambria Math"/>
                        </a:rPr>
                        <m:t>=</m:t>
                      </m:r>
                      <m:sSub>
                        <m:sSubPr>
                          <m:ctrlPr>
                            <a:rPr lang="en-US" b="0" i="1" smtClean="0">
                              <a:latin typeface="Cambria Math"/>
                            </a:rPr>
                          </m:ctrlPr>
                        </m:sSubPr>
                        <m:e>
                          <m:r>
                            <a:rPr lang="en-US" b="0" i="1" smtClean="0">
                              <a:latin typeface="Cambria Math"/>
                              <a:ea typeface="Cambria Math"/>
                            </a:rPr>
                            <m:t>𝛼</m:t>
                          </m:r>
                          <m:r>
                            <a:rPr lang="en-US" b="0" i="1" smtClean="0">
                              <a:latin typeface="Cambria Math"/>
                              <a:ea typeface="Cambria Math"/>
                            </a:rPr>
                            <m:t>+</m:t>
                          </m:r>
                          <m:r>
                            <a:rPr lang="en-US" b="0" i="1" smtClean="0">
                              <a:latin typeface="Cambria Math"/>
                              <a:ea typeface="Cambria Math"/>
                            </a:rPr>
                            <m:t>𝛽</m:t>
                          </m:r>
                          <m:r>
                            <a:rPr lang="en-US" b="0" i="1" smtClean="0">
                              <a:latin typeface="Cambria Math"/>
                            </a:rPr>
                            <m:t>𝑇</m:t>
                          </m:r>
                        </m:e>
                        <m:sub>
                          <m:r>
                            <a:rPr lang="en-US" b="0" i="1" smtClean="0">
                              <a:latin typeface="Cambria Math"/>
                            </a:rPr>
                            <m:t>𝑖𝑡</m:t>
                          </m:r>
                        </m:sub>
                      </m:sSub>
                      <m:r>
                        <a:rPr lang="en-US" b="0" i="1" smtClean="0">
                          <a:latin typeface="Cambria Math"/>
                        </a:rPr>
                        <m:t>+</m:t>
                      </m:r>
                      <m:sSub>
                        <m:sSubPr>
                          <m:ctrlPr>
                            <a:rPr lang="en-US" b="0" i="1" smtClean="0">
                              <a:latin typeface="Cambria Math"/>
                              <a:ea typeface="Cambria Math"/>
                            </a:rPr>
                          </m:ctrlPr>
                        </m:sSubPr>
                        <m:e>
                          <m:r>
                            <a:rPr lang="en-US" b="0" i="1" smtClean="0">
                              <a:latin typeface="Cambria Math"/>
                              <a:ea typeface="Cambria Math"/>
                            </a:rPr>
                            <m:t>𝜀</m:t>
                          </m:r>
                        </m:e>
                        <m:sub>
                          <m:r>
                            <a:rPr lang="en-US" b="0" i="1" smtClean="0">
                              <a:latin typeface="Cambria Math"/>
                              <a:ea typeface="Cambria Math"/>
                            </a:rPr>
                            <m:t>𝑖𝑡</m:t>
                          </m:r>
                        </m:sub>
                      </m:sSub>
                    </m:oMath>
                  </m:oMathPara>
                </a14:m>
                <a:endParaRPr lang="en-US" b="0" dirty="0" smtClean="0">
                  <a:ea typeface="Cambria Math"/>
                </a:endParaRPr>
              </a:p>
              <a:p>
                <a:pPr marL="0" indent="0">
                  <a:buNone/>
                </a:pPr>
                <a:endParaRPr lang="en-US" dirty="0" smtClean="0"/>
              </a:p>
              <a:p>
                <a:pPr marL="0" indent="0">
                  <a:buNone/>
                </a:pPr>
                <a:r>
                  <a:rPr lang="en-US" dirty="0" smtClean="0"/>
                  <a:t>Because </a:t>
                </a:r>
                <a14:m>
                  <m:oMath xmlns:m="http://schemas.openxmlformats.org/officeDocument/2006/math">
                    <m:sSub>
                      <m:sSubPr>
                        <m:ctrlPr>
                          <a:rPr lang="en-US" i="1" dirty="0" smtClean="0">
                            <a:latin typeface="Cambria Math"/>
                          </a:rPr>
                        </m:ctrlPr>
                      </m:sSubPr>
                      <m:e>
                        <m:r>
                          <a:rPr lang="en-US" i="1" dirty="0" smtClean="0">
                            <a:latin typeface="Cambria Math"/>
                          </a:rPr>
                          <m:t>𝑇</m:t>
                        </m:r>
                      </m:e>
                      <m:sub>
                        <m:r>
                          <a:rPr lang="en-US" i="1" dirty="0" smtClean="0">
                            <a:latin typeface="Cambria Math"/>
                          </a:rPr>
                          <m:t>𝑖𝑡</m:t>
                        </m:r>
                      </m:sub>
                    </m:sSub>
                  </m:oMath>
                </a14:m>
                <a:r>
                  <a:rPr lang="en-US" dirty="0" smtClean="0"/>
                  <a:t> is randomly assigned we know that we can assume that </a:t>
                </a:r>
                <a14:m>
                  <m:oMath xmlns:m="http://schemas.openxmlformats.org/officeDocument/2006/math">
                    <m:sSub>
                      <m:sSubPr>
                        <m:ctrlPr>
                          <a:rPr lang="en-US" i="1" dirty="0" smtClean="0">
                            <a:latin typeface="Cambria Math"/>
                          </a:rPr>
                        </m:ctrlPr>
                      </m:sSubPr>
                      <m:e>
                        <m:r>
                          <a:rPr lang="en-US" i="1" dirty="0" smtClean="0">
                            <a:latin typeface="Cambria Math"/>
                          </a:rPr>
                          <m:t>𝑇</m:t>
                        </m:r>
                      </m:e>
                      <m:sub>
                        <m:r>
                          <a:rPr lang="en-US" i="1" dirty="0" smtClean="0">
                            <a:latin typeface="Cambria Math"/>
                          </a:rPr>
                          <m:t>𝑖𝑡</m:t>
                        </m:r>
                      </m:sub>
                    </m:sSub>
                  </m:oMath>
                </a14:m>
                <a:r>
                  <a:rPr lang="en-US" dirty="0" smtClean="0"/>
                  <a:t> and </a:t>
                </a:r>
                <a14:m>
                  <m:oMath xmlns:m="http://schemas.openxmlformats.org/officeDocument/2006/math">
                    <m:sSub>
                      <m:sSubPr>
                        <m:ctrlPr>
                          <a:rPr lang="en-US" i="1" dirty="0" smtClean="0">
                            <a:latin typeface="Cambria Math"/>
                          </a:rPr>
                        </m:ctrlPr>
                      </m:sSubPr>
                      <m:e>
                        <m:r>
                          <a:rPr lang="en-US" i="1" dirty="0" smtClean="0">
                            <a:latin typeface="Cambria Math"/>
                          </a:rPr>
                          <m:t>𝑒</m:t>
                        </m:r>
                      </m:e>
                      <m:sub>
                        <m:r>
                          <a:rPr lang="en-US" i="1" dirty="0" smtClean="0">
                            <a:latin typeface="Cambria Math"/>
                          </a:rPr>
                          <m:t>𝑖𝑡</m:t>
                        </m:r>
                      </m:sub>
                    </m:sSub>
                  </m:oMath>
                </a14:m>
                <a:r>
                  <a:rPr lang="en-US" dirty="0" smtClean="0"/>
                  <a:t> are orthogonal, i.e.</a:t>
                </a:r>
              </a:p>
              <a:p>
                <a:pPr marL="0" indent="0">
                  <a:buNone/>
                </a:pPr>
                <a14:m>
                  <m:oMathPara xmlns:m="http://schemas.openxmlformats.org/officeDocument/2006/math">
                    <m:oMathParaPr>
                      <m:jc m:val="centerGroup"/>
                    </m:oMathParaPr>
                    <m:oMath xmlns:m="http://schemas.openxmlformats.org/officeDocument/2006/math">
                      <m:r>
                        <a:rPr lang="en-US" i="1" dirty="0" smtClean="0">
                          <a:latin typeface="Cambria Math"/>
                        </a:rPr>
                        <m:t>𝐶𝑜𝑣</m:t>
                      </m:r>
                      <m:d>
                        <m:dPr>
                          <m:ctrlPr>
                            <a:rPr lang="en-US" i="1" dirty="0" smtClean="0">
                              <a:latin typeface="Cambria Math"/>
                            </a:rPr>
                          </m:ctrlPr>
                        </m:dPr>
                        <m:e>
                          <m:sSub>
                            <m:sSubPr>
                              <m:ctrlPr>
                                <a:rPr lang="en-US" i="1" dirty="0" err="1" smtClean="0">
                                  <a:latin typeface="Cambria Math"/>
                                </a:rPr>
                              </m:ctrlPr>
                            </m:sSubPr>
                            <m:e>
                              <m:r>
                                <a:rPr lang="en-US" i="1" dirty="0" err="1" smtClean="0">
                                  <a:latin typeface="Cambria Math"/>
                                </a:rPr>
                                <m:t>𝑇</m:t>
                              </m:r>
                            </m:e>
                            <m:sub>
                              <m:r>
                                <a:rPr lang="en-US" i="1" dirty="0" err="1" smtClean="0">
                                  <a:latin typeface="Cambria Math"/>
                                </a:rPr>
                                <m:t>𝑖𝑡</m:t>
                              </m:r>
                            </m:sub>
                          </m:sSub>
                          <m:r>
                            <a:rPr lang="en-US" i="1" dirty="0" smtClean="0">
                              <a:latin typeface="Cambria Math"/>
                            </a:rPr>
                            <m:t>, </m:t>
                          </m:r>
                          <m:sSub>
                            <m:sSubPr>
                              <m:ctrlPr>
                                <a:rPr lang="en-US" b="0" i="1" dirty="0" smtClean="0">
                                  <a:latin typeface="Cambria Math"/>
                                  <a:ea typeface="Cambria Math"/>
                                </a:rPr>
                              </m:ctrlPr>
                            </m:sSubPr>
                            <m:e>
                              <m:r>
                                <a:rPr lang="en-US" i="1" dirty="0" smtClean="0">
                                  <a:latin typeface="Cambria Math"/>
                                  <a:ea typeface="Cambria Math"/>
                                </a:rPr>
                                <m:t>𝜀</m:t>
                              </m:r>
                            </m:e>
                            <m:sub>
                              <m:r>
                                <a:rPr lang="en-US" b="0" i="1" dirty="0" smtClean="0">
                                  <a:latin typeface="Cambria Math"/>
                                  <a:ea typeface="Cambria Math"/>
                                </a:rPr>
                                <m:t>𝑖𝑡</m:t>
                              </m:r>
                            </m:sub>
                          </m:sSub>
                        </m:e>
                      </m:d>
                      <m:r>
                        <a:rPr lang="en-US" i="1" dirty="0" smtClean="0">
                          <a:latin typeface="Cambria Math"/>
                        </a:rPr>
                        <m:t>=0</m:t>
                      </m:r>
                    </m:oMath>
                  </m:oMathPara>
                </a14:m>
                <a:endParaRPr lang="en-US" dirty="0" smtClean="0"/>
              </a:p>
              <a:p>
                <a:pPr marL="0" indent="0">
                  <a:buNone/>
                </a:pP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1645" t="-1357"/>
                </a:stretch>
              </a:blipFill>
            </p:spPr>
            <p:txBody>
              <a:bodyPr/>
              <a:lstStyle/>
              <a:p>
                <a:r>
                  <a:rPr lang="en-US">
                    <a:noFill/>
                  </a:rPr>
                  <a:t> </a:t>
                </a:r>
              </a:p>
            </p:txBody>
          </p:sp>
        </mc:Fallback>
      </mc:AlternateContent>
    </p:spTree>
    <p:extLst>
      <p:ext uri="{BB962C8B-B14F-4D97-AF65-F5344CB8AC3E}">
        <p14:creationId xmlns:p14="http://schemas.microsoft.com/office/powerpoint/2010/main" val="418661893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Oversight</a:t>
            </a:r>
            <a:endParaRPr lang="en-US" sz="3600" dirty="0"/>
          </a:p>
        </p:txBody>
      </p:sp>
      <p:sp>
        <p:nvSpPr>
          <p:cNvPr id="3" name="Content Placeholder 2"/>
          <p:cNvSpPr>
            <a:spLocks noGrp="1"/>
          </p:cNvSpPr>
          <p:nvPr>
            <p:ph sz="quarter" idx="1"/>
          </p:nvPr>
        </p:nvSpPr>
        <p:spPr/>
        <p:txBody>
          <a:bodyPr>
            <a:normAutofit/>
          </a:bodyPr>
          <a:lstStyle/>
          <a:p>
            <a:r>
              <a:rPr lang="en-US" sz="2400" dirty="0" smtClean="0">
                <a:latin typeface="Calibri" pitchFamily="34" charset="0"/>
              </a:rPr>
              <a:t>It is important for the evaluator to be involved with the implementation of the project in order to ensure that:</a:t>
            </a:r>
          </a:p>
          <a:p>
            <a:pPr lvl="1"/>
            <a:r>
              <a:rPr lang="en-US" sz="2400" dirty="0" smtClean="0">
                <a:latin typeface="Calibri" pitchFamily="34" charset="0"/>
              </a:rPr>
              <a:t>Random assignment was adhered to</a:t>
            </a:r>
          </a:p>
          <a:p>
            <a:pPr lvl="1"/>
            <a:r>
              <a:rPr lang="en-US" sz="2400" dirty="0" smtClean="0">
                <a:latin typeface="Calibri" pitchFamily="34" charset="0"/>
              </a:rPr>
              <a:t>Spillovers and non-compliance weren’t major issues</a:t>
            </a:r>
          </a:p>
          <a:p>
            <a:pPr lvl="1"/>
            <a:r>
              <a:rPr lang="en-US" sz="2400" dirty="0" smtClean="0">
                <a:latin typeface="Calibri" pitchFamily="34" charset="0"/>
              </a:rPr>
              <a:t>The design of the program wasn’t changing in ways that could undermine the validity of the experiment</a:t>
            </a:r>
          </a:p>
          <a:p>
            <a:pPr lvl="1"/>
            <a:r>
              <a:rPr lang="en-US" sz="2400" dirty="0" smtClean="0">
                <a:latin typeface="Calibri" pitchFamily="34" charset="0"/>
              </a:rPr>
              <a:t>Particularly at beginning, but also throughout</a:t>
            </a:r>
          </a:p>
          <a:p>
            <a:endParaRPr lang="en-US" sz="2800" dirty="0">
              <a:latin typeface="Calibri" pitchFamily="34" charset="0"/>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Implementing at a manageable scale</a:t>
            </a:r>
            <a:endParaRPr lang="en-US" sz="3600" dirty="0"/>
          </a:p>
        </p:txBody>
      </p:sp>
      <p:sp>
        <p:nvSpPr>
          <p:cNvPr id="3" name="Content Placeholder 2"/>
          <p:cNvSpPr>
            <a:spLocks noGrp="1"/>
          </p:cNvSpPr>
          <p:nvPr>
            <p:ph sz="quarter" idx="1"/>
          </p:nvPr>
        </p:nvSpPr>
        <p:spPr>
          <a:xfrm>
            <a:off x="612648" y="1600200"/>
            <a:ext cx="8153400" cy="4876800"/>
          </a:xfrm>
        </p:spPr>
        <p:txBody>
          <a:bodyPr>
            <a:normAutofit fontScale="85000" lnSpcReduction="10000"/>
          </a:bodyPr>
          <a:lstStyle/>
          <a:p>
            <a:r>
              <a:rPr lang="en-US" sz="2800" dirty="0" smtClean="0">
                <a:latin typeface="Calibri" pitchFamily="34" charset="0"/>
              </a:rPr>
              <a:t>Power tests suggest more N</a:t>
            </a:r>
          </a:p>
          <a:p>
            <a:r>
              <a:rPr lang="en-US" sz="2800" dirty="0" smtClean="0">
                <a:latin typeface="Calibri" pitchFamily="34" charset="0"/>
              </a:rPr>
              <a:t>Ability to implement protocol correctly is important. How many villages and households can field staff reach? How well can supervisors oversee their implementation. </a:t>
            </a:r>
          </a:p>
          <a:p>
            <a:r>
              <a:rPr lang="en-US" sz="2800" dirty="0" smtClean="0">
                <a:latin typeface="Calibri" pitchFamily="34" charset="0"/>
              </a:rPr>
              <a:t>Operating at too large a scale for proper implementation can result in imperfect compliance and cross-</a:t>
            </a:r>
            <a:r>
              <a:rPr lang="en-US" sz="2800" dirty="0" err="1" smtClean="0">
                <a:latin typeface="Calibri" pitchFamily="34" charset="0"/>
              </a:rPr>
              <a:t>overs</a:t>
            </a:r>
            <a:r>
              <a:rPr lang="en-US" sz="2800" dirty="0" smtClean="0">
                <a:latin typeface="Calibri" pitchFamily="34" charset="0"/>
              </a:rPr>
              <a:t> which weaken power considerably. </a:t>
            </a:r>
          </a:p>
          <a:p>
            <a:r>
              <a:rPr lang="en-US" sz="2800" dirty="0" smtClean="0">
                <a:latin typeface="Calibri" pitchFamily="34" charset="0"/>
              </a:rPr>
              <a:t>Thinking of other ways to increase power is important: </a:t>
            </a:r>
          </a:p>
          <a:p>
            <a:pPr lvl="1"/>
            <a:r>
              <a:rPr lang="en-US" sz="2500" dirty="0" smtClean="0">
                <a:latin typeface="Calibri" pitchFamily="34" charset="0"/>
              </a:rPr>
              <a:t>Encouragement design (to increase compliance)</a:t>
            </a:r>
          </a:p>
          <a:p>
            <a:pPr lvl="1"/>
            <a:r>
              <a:rPr lang="en-US" sz="2500" dirty="0" smtClean="0">
                <a:latin typeface="Calibri" pitchFamily="34" charset="0"/>
              </a:rPr>
              <a:t>Baseline measures of outcome variables (</a:t>
            </a:r>
            <a:r>
              <a:rPr lang="en-US" sz="2500" dirty="0" err="1" smtClean="0">
                <a:latin typeface="Calibri" pitchFamily="34" charset="0"/>
              </a:rPr>
              <a:t>ANCOVA</a:t>
            </a:r>
            <a:r>
              <a:rPr lang="en-US" sz="2500" dirty="0" smtClean="0">
                <a:latin typeface="Calibri" pitchFamily="34" charset="0"/>
              </a:rPr>
              <a:t> estimation)</a:t>
            </a:r>
          </a:p>
          <a:p>
            <a:pPr lvl="1"/>
            <a:r>
              <a:rPr lang="en-US" sz="2500" dirty="0" smtClean="0">
                <a:latin typeface="Calibri" pitchFamily="34" charset="0"/>
              </a:rPr>
              <a:t>Repeated measures of outcome variables</a:t>
            </a:r>
          </a:p>
          <a:p>
            <a:pPr lvl="1"/>
            <a:r>
              <a:rPr lang="en-US" sz="2500" dirty="0" smtClean="0">
                <a:latin typeface="Calibri" pitchFamily="34" charset="0"/>
              </a:rPr>
              <a:t>Investing in more accurate collection of data on outcome variables</a:t>
            </a:r>
            <a:endParaRPr lang="en-US" sz="2500" dirty="0">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sz="quarter" idx="1"/>
              </p:nvPr>
            </p:nvSpPr>
            <p:spPr/>
            <p:txBody>
              <a:bodyPr>
                <a:normAutofit fontScale="92500" lnSpcReduction="20000"/>
              </a:bodyPr>
              <a:lstStyle/>
              <a:p>
                <a:pPr marL="0" indent="0">
                  <a:buNone/>
                </a:pPr>
                <a:r>
                  <a:rPr lang="en-US" dirty="0" smtClean="0"/>
                  <a:t>We don’t need to include anything else</a:t>
                </a:r>
                <a:endParaRPr lang="en-US" i="1" dirty="0" smtClean="0">
                  <a:latin typeface="Cambria Math"/>
                </a:endParaRP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𝑦</m:t>
                          </m:r>
                        </m:e>
                        <m:sub>
                          <m:r>
                            <a:rPr lang="en-US" i="1">
                              <a:latin typeface="Cambria Math"/>
                            </a:rPr>
                            <m:t>𝑖𝑡</m:t>
                          </m:r>
                        </m:sub>
                      </m:sSub>
                      <m:r>
                        <a:rPr lang="en-US" i="1">
                          <a:latin typeface="Cambria Math"/>
                        </a:rPr>
                        <m:t>=</m:t>
                      </m:r>
                      <m:sSub>
                        <m:sSubPr>
                          <m:ctrlPr>
                            <a:rPr lang="en-US" i="1">
                              <a:latin typeface="Cambria Math"/>
                            </a:rPr>
                          </m:ctrlPr>
                        </m:sSubPr>
                        <m:e>
                          <m:r>
                            <a:rPr lang="en-US" i="1">
                              <a:latin typeface="Cambria Math"/>
                              <a:ea typeface="Cambria Math"/>
                            </a:rPr>
                            <m:t>𝛼</m:t>
                          </m:r>
                          <m:r>
                            <a:rPr lang="en-US" i="1">
                              <a:latin typeface="Cambria Math"/>
                              <a:ea typeface="Cambria Math"/>
                            </a:rPr>
                            <m:t>+</m:t>
                          </m:r>
                          <m:r>
                            <a:rPr lang="en-US" i="1">
                              <a:latin typeface="Cambria Math"/>
                              <a:ea typeface="Cambria Math"/>
                            </a:rPr>
                            <m:t>𝛽</m:t>
                          </m:r>
                          <m:r>
                            <a:rPr lang="en-US" i="1">
                              <a:latin typeface="Cambria Math"/>
                            </a:rPr>
                            <m:t>𝑇</m:t>
                          </m:r>
                        </m:e>
                        <m:sub>
                          <m:r>
                            <a:rPr lang="en-US" i="1">
                              <a:latin typeface="Cambria Math"/>
                            </a:rPr>
                            <m:t>𝑖𝑡</m:t>
                          </m:r>
                        </m:sub>
                      </m:sSub>
                      <m:r>
                        <a:rPr lang="en-US" i="1">
                          <a:latin typeface="Cambria Math"/>
                        </a:rPr>
                        <m:t>+</m:t>
                      </m:r>
                      <m:sSub>
                        <m:sSubPr>
                          <m:ctrlPr>
                            <a:rPr lang="en-US" i="1">
                              <a:latin typeface="Cambria Math"/>
                              <a:ea typeface="Cambria Math"/>
                            </a:rPr>
                          </m:ctrlPr>
                        </m:sSubPr>
                        <m:e>
                          <m:r>
                            <a:rPr lang="en-US" i="1">
                              <a:latin typeface="Cambria Math"/>
                              <a:ea typeface="Cambria Math"/>
                            </a:rPr>
                            <m:t>𝜀</m:t>
                          </m:r>
                        </m:e>
                        <m:sub>
                          <m:r>
                            <a:rPr lang="en-US" i="1">
                              <a:latin typeface="Cambria Math"/>
                              <a:ea typeface="Cambria Math"/>
                            </a:rPr>
                            <m:t>𝑖𝑡</m:t>
                          </m:r>
                        </m:sub>
                      </m:sSub>
                    </m:oMath>
                  </m:oMathPara>
                </a14:m>
                <a:endParaRPr lang="en-US" dirty="0" smtClean="0">
                  <a:ea typeface="Cambria Math"/>
                </a:endParaRPr>
              </a:p>
              <a:p>
                <a:pPr marL="0" indent="0">
                  <a:buNone/>
                </a:pPr>
                <a:endParaRPr lang="en-US" dirty="0" smtClean="0"/>
              </a:p>
              <a:p>
                <a:pPr marL="0" indent="0">
                  <a:buNone/>
                </a:pPr>
                <a:r>
                  <a:rPr lang="en-US" dirty="0" smtClean="0"/>
                  <a:t>We often do use baseline data, and either estimate a difference in difference model</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smtClean="0">
                              <a:latin typeface="Cambria Math"/>
                              <a:ea typeface="Cambria Math"/>
                            </a:rPr>
                            <m:t>∆</m:t>
                          </m:r>
                          <m:r>
                            <a:rPr lang="en-US" i="1">
                              <a:latin typeface="Cambria Math"/>
                            </a:rPr>
                            <m:t>𝑦</m:t>
                          </m:r>
                        </m:e>
                        <m:sub>
                          <m:r>
                            <a:rPr lang="en-US" i="1">
                              <a:latin typeface="Cambria Math"/>
                            </a:rPr>
                            <m:t>𝑖𝑡</m:t>
                          </m:r>
                        </m:sub>
                      </m:sSub>
                      <m:r>
                        <a:rPr lang="en-US" i="1">
                          <a:latin typeface="Cambria Math"/>
                        </a:rPr>
                        <m:t>=</m:t>
                      </m:r>
                      <m:sSub>
                        <m:sSubPr>
                          <m:ctrlPr>
                            <a:rPr lang="en-US" i="1">
                              <a:latin typeface="Cambria Math"/>
                            </a:rPr>
                          </m:ctrlPr>
                        </m:sSubPr>
                        <m:e>
                          <m:r>
                            <a:rPr lang="en-US" i="1">
                              <a:latin typeface="Cambria Math"/>
                              <a:ea typeface="Cambria Math"/>
                            </a:rPr>
                            <m:t>𝛼</m:t>
                          </m:r>
                          <m:r>
                            <a:rPr lang="en-US" i="1">
                              <a:latin typeface="Cambria Math"/>
                              <a:ea typeface="Cambria Math"/>
                            </a:rPr>
                            <m:t>+</m:t>
                          </m:r>
                          <m:r>
                            <a:rPr lang="en-US" i="1">
                              <a:latin typeface="Cambria Math"/>
                              <a:ea typeface="Cambria Math"/>
                            </a:rPr>
                            <m:t>𝛽</m:t>
                          </m:r>
                          <m:r>
                            <a:rPr lang="en-US" i="1">
                              <a:latin typeface="Cambria Math"/>
                            </a:rPr>
                            <m:t>𝑇</m:t>
                          </m:r>
                        </m:e>
                        <m:sub>
                          <m:r>
                            <a:rPr lang="en-US" i="1">
                              <a:latin typeface="Cambria Math"/>
                            </a:rPr>
                            <m:t>𝑖𝑡</m:t>
                          </m:r>
                        </m:sub>
                      </m:sSub>
                      <m:r>
                        <a:rPr lang="en-US" i="1">
                          <a:latin typeface="Cambria Math"/>
                        </a:rPr>
                        <m:t>+</m:t>
                      </m:r>
                      <m:sSub>
                        <m:sSubPr>
                          <m:ctrlPr>
                            <a:rPr lang="en-US" i="1">
                              <a:latin typeface="Cambria Math"/>
                              <a:ea typeface="Cambria Math"/>
                            </a:rPr>
                          </m:ctrlPr>
                        </m:sSubPr>
                        <m:e>
                          <m:r>
                            <a:rPr lang="en-US" i="1">
                              <a:latin typeface="Cambria Math"/>
                              <a:ea typeface="Cambria Math"/>
                            </a:rPr>
                            <m:t>𝜀</m:t>
                          </m:r>
                        </m:e>
                        <m:sub>
                          <m:r>
                            <a:rPr lang="en-US" i="1">
                              <a:latin typeface="Cambria Math"/>
                              <a:ea typeface="Cambria Math"/>
                            </a:rPr>
                            <m:t>𝑖𝑡</m:t>
                          </m:r>
                        </m:sub>
                      </m:sSub>
                    </m:oMath>
                  </m:oMathPara>
                </a14:m>
                <a:endParaRPr lang="en-US" dirty="0" smtClean="0">
                  <a:ea typeface="Cambria Math"/>
                </a:endParaRPr>
              </a:p>
              <a:p>
                <a:pPr marL="0" indent="0">
                  <a:buNone/>
                </a:pPr>
                <a:r>
                  <a:rPr lang="en-US" sz="2900" dirty="0"/>
                  <a:t>or </a:t>
                </a:r>
                <a:r>
                  <a:rPr lang="en-US" sz="2900" dirty="0" err="1" smtClean="0"/>
                  <a:t>ANCOVA</a:t>
                </a:r>
                <a:r>
                  <a:rPr lang="en-US" sz="2900" dirty="0" smtClean="0"/>
                  <a:t>:</a:t>
                </a:r>
              </a:p>
              <a:p>
                <a:pPr marL="0" indent="0">
                  <a:buNone/>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𝑦</m:t>
                          </m:r>
                        </m:e>
                        <m:sub>
                          <m:r>
                            <a:rPr lang="en-US" i="1">
                              <a:latin typeface="Cambria Math"/>
                            </a:rPr>
                            <m:t>𝑖𝑡</m:t>
                          </m:r>
                        </m:sub>
                      </m:sSub>
                      <m:r>
                        <a:rPr lang="en-US" i="1">
                          <a:latin typeface="Cambria Math"/>
                        </a:rPr>
                        <m:t>=</m:t>
                      </m:r>
                      <m:sSub>
                        <m:sSubPr>
                          <m:ctrlPr>
                            <a:rPr lang="en-US" i="1">
                              <a:latin typeface="Cambria Math"/>
                            </a:rPr>
                          </m:ctrlPr>
                        </m:sSubPr>
                        <m:e>
                          <m:r>
                            <a:rPr lang="en-US" i="1">
                              <a:latin typeface="Cambria Math"/>
                              <a:ea typeface="Cambria Math"/>
                            </a:rPr>
                            <m:t>𝛼</m:t>
                          </m:r>
                          <m:r>
                            <a:rPr lang="en-US" i="1">
                              <a:latin typeface="Cambria Math"/>
                              <a:ea typeface="Cambria Math"/>
                            </a:rPr>
                            <m:t>+</m:t>
                          </m:r>
                          <m:r>
                            <a:rPr lang="en-US" i="1">
                              <a:latin typeface="Cambria Math"/>
                              <a:ea typeface="Cambria Math"/>
                            </a:rPr>
                            <m:t>𝛽</m:t>
                          </m:r>
                          <m:r>
                            <a:rPr lang="en-US" i="1">
                              <a:latin typeface="Cambria Math"/>
                            </a:rPr>
                            <m:t>𝑇</m:t>
                          </m:r>
                        </m:e>
                        <m:sub>
                          <m:r>
                            <a:rPr lang="en-US" i="1">
                              <a:latin typeface="Cambria Math"/>
                            </a:rPr>
                            <m:t>𝑖𝑡</m:t>
                          </m:r>
                        </m:sub>
                      </m:sSub>
                      <m:r>
                        <a:rPr lang="en-US" b="0" i="1" smtClean="0">
                          <a:latin typeface="Cambria Math"/>
                        </a:rPr>
                        <m:t>+</m:t>
                      </m:r>
                      <m:r>
                        <a:rPr lang="en-US" b="0" i="1" smtClean="0">
                          <a:latin typeface="Cambria Math"/>
                          <a:ea typeface="Cambria Math"/>
                        </a:rPr>
                        <m:t>𝛾</m:t>
                      </m:r>
                      <m:sSub>
                        <m:sSubPr>
                          <m:ctrlPr>
                            <a:rPr lang="en-US" b="0" i="1" smtClean="0">
                              <a:latin typeface="Cambria Math"/>
                              <a:ea typeface="Cambria Math"/>
                            </a:rPr>
                          </m:ctrlPr>
                        </m:sSubPr>
                        <m:e>
                          <m:r>
                            <a:rPr lang="en-US" b="0" i="1" smtClean="0">
                              <a:latin typeface="Cambria Math"/>
                              <a:ea typeface="Cambria Math"/>
                            </a:rPr>
                            <m:t>𝑦</m:t>
                          </m:r>
                        </m:e>
                        <m:sub>
                          <m:r>
                            <a:rPr lang="en-US" b="0" i="1" smtClean="0">
                              <a:latin typeface="Cambria Math"/>
                              <a:ea typeface="Cambria Math"/>
                            </a:rPr>
                            <m:t>𝑖</m:t>
                          </m:r>
                          <m:r>
                            <a:rPr lang="en-US" b="0" i="1" smtClean="0">
                              <a:latin typeface="Cambria Math"/>
                              <a:ea typeface="Cambria Math"/>
                            </a:rPr>
                            <m:t>,</m:t>
                          </m:r>
                          <m:r>
                            <a:rPr lang="en-US" b="0" i="1" smtClean="0">
                              <a:latin typeface="Cambria Math"/>
                              <a:ea typeface="Cambria Math"/>
                            </a:rPr>
                            <m:t>𝑡</m:t>
                          </m:r>
                          <m:r>
                            <a:rPr lang="en-US" b="0" i="1" smtClean="0">
                              <a:latin typeface="Cambria Math"/>
                              <a:ea typeface="Cambria Math"/>
                            </a:rPr>
                            <m:t>−1</m:t>
                          </m:r>
                        </m:sub>
                      </m:sSub>
                      <m:r>
                        <a:rPr lang="en-US" b="0" i="1" smtClean="0">
                          <a:latin typeface="Cambria Math"/>
                          <a:ea typeface="Cambria Math"/>
                        </a:rPr>
                        <m:t> </m:t>
                      </m:r>
                      <m:r>
                        <a:rPr lang="en-US" i="1">
                          <a:latin typeface="Cambria Math"/>
                        </a:rPr>
                        <m:t>+</m:t>
                      </m:r>
                      <m:sSub>
                        <m:sSubPr>
                          <m:ctrlPr>
                            <a:rPr lang="en-US" i="1">
                              <a:latin typeface="Cambria Math"/>
                              <a:ea typeface="Cambria Math"/>
                            </a:rPr>
                          </m:ctrlPr>
                        </m:sSubPr>
                        <m:e>
                          <m:r>
                            <a:rPr lang="en-US" i="1">
                              <a:latin typeface="Cambria Math"/>
                              <a:ea typeface="Cambria Math"/>
                            </a:rPr>
                            <m:t>𝜀</m:t>
                          </m:r>
                        </m:e>
                        <m:sub>
                          <m:r>
                            <a:rPr lang="en-US" i="1">
                              <a:latin typeface="Cambria Math"/>
                              <a:ea typeface="Cambria Math"/>
                            </a:rPr>
                            <m:t>𝑖𝑡</m:t>
                          </m:r>
                        </m:sub>
                      </m:sSub>
                    </m:oMath>
                  </m:oMathPara>
                </a14:m>
                <a:endParaRPr lang="en-US" dirty="0">
                  <a:ea typeface="Cambria Math"/>
                </a:endParaRPr>
              </a:p>
              <a:p>
                <a:pPr marL="0" indent="0">
                  <a:buNone/>
                </a:pPr>
                <a:endParaRPr lang="en-US" sz="2900" dirty="0" smtClean="0"/>
              </a:p>
              <a:p>
                <a:pPr marL="0" indent="0">
                  <a:buNone/>
                </a:pPr>
                <a:r>
                  <a:rPr lang="en-US" dirty="0" smtClean="0"/>
                  <a:t>But this is only done to increase power (more on this later), not because we need to.</a:t>
                </a:r>
              </a:p>
            </p:txBody>
          </p:sp>
        </mc:Choice>
        <mc:Fallback xmlns="">
          <p:sp>
            <p:nvSpPr>
              <p:cNvPr id="3" name="Content Placeholder 2"/>
              <p:cNvSpPr>
                <a:spLocks noGrp="1" noRot="1" noChangeAspect="1" noMove="1" noResize="1" noEditPoints="1" noAdjustHandles="1" noChangeArrowheads="1" noChangeShapeType="1" noTextEdit="1"/>
              </p:cNvSpPr>
              <p:nvPr>
                <p:ph sz="quarter" idx="1"/>
              </p:nvPr>
            </p:nvSpPr>
            <p:spPr>
              <a:blipFill rotWithShape="1">
                <a:blip r:embed="rId2"/>
                <a:stretch>
                  <a:fillRect l="-1421" t="-2849" r="-2019" b="-1900"/>
                </a:stretch>
              </a:blipFill>
            </p:spPr>
            <p:txBody>
              <a:bodyPr/>
              <a:lstStyle/>
              <a:p>
                <a:r>
                  <a:rPr lang="en-US">
                    <a:noFill/>
                  </a:rPr>
                  <a:t> </a:t>
                </a:r>
              </a:p>
            </p:txBody>
          </p:sp>
        </mc:Fallback>
      </mc:AlternateContent>
    </p:spTree>
    <p:extLst>
      <p:ext uri="{BB962C8B-B14F-4D97-AF65-F5344CB8AC3E}">
        <p14:creationId xmlns:p14="http://schemas.microsoft.com/office/powerpoint/2010/main" val="2773709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Testing balance</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Often one of the first tables in a paper/report on an </a:t>
            </a:r>
            <a:r>
              <a:rPr lang="en-US" dirty="0" err="1" smtClean="0"/>
              <a:t>RCT</a:t>
            </a:r>
            <a:r>
              <a:rPr lang="en-US" dirty="0" smtClean="0"/>
              <a:t> is a table showing that the control and treatment groups are “balanced” across key characteristics.</a:t>
            </a:r>
          </a:p>
          <a:p>
            <a:r>
              <a:rPr lang="en-US" dirty="0" smtClean="0"/>
              <a:t>Choose a set of characteristics. </a:t>
            </a:r>
          </a:p>
          <a:p>
            <a:r>
              <a:rPr lang="en-US" dirty="0" smtClean="0"/>
              <a:t>Dichotomous treatment variables: test the equality of means and/or medians for the two treatment groups. </a:t>
            </a:r>
          </a:p>
          <a:p>
            <a:pPr marL="685800" lvl="2" indent="0">
              <a:buNone/>
            </a:pPr>
            <a:r>
              <a:rPr lang="en-US" dirty="0" smtClean="0"/>
              <a:t>Use mean and </a:t>
            </a:r>
            <a:r>
              <a:rPr lang="en-US" dirty="0" err="1" smtClean="0"/>
              <a:t>lincom</a:t>
            </a:r>
            <a:r>
              <a:rPr lang="en-US" dirty="0" smtClean="0"/>
              <a:t> commands (no strata)</a:t>
            </a:r>
          </a:p>
          <a:p>
            <a:pPr marL="685800" lvl="2" indent="0">
              <a:buNone/>
            </a:pPr>
            <a:r>
              <a:rPr lang="en-US" dirty="0" err="1" smtClean="0">
                <a:latin typeface="Courier New" pitchFamily="49" charset="0"/>
                <a:cs typeface="Courier New" pitchFamily="49" charset="0"/>
              </a:rPr>
              <a:t>svy</a:t>
            </a:r>
            <a:r>
              <a:rPr lang="en-US" dirty="0" smtClean="0">
                <a:latin typeface="Courier New" pitchFamily="49" charset="0"/>
                <a:cs typeface="Courier New" pitchFamily="49" charset="0"/>
              </a:rPr>
              <a:t>: mean characteristic, over(treatment)</a:t>
            </a:r>
          </a:p>
          <a:p>
            <a:pPr marL="685800" lvl="2" indent="0">
              <a:buNone/>
            </a:pPr>
            <a:r>
              <a:rPr lang="en-US" dirty="0" err="1">
                <a:latin typeface="Courier New" pitchFamily="49" charset="0"/>
                <a:cs typeface="Courier New" pitchFamily="49" charset="0"/>
              </a:rPr>
              <a:t>l</a:t>
            </a:r>
            <a:r>
              <a:rPr lang="en-US" dirty="0" err="1" smtClean="0">
                <a:latin typeface="Courier New" pitchFamily="49" charset="0"/>
                <a:cs typeface="Courier New" pitchFamily="49" charset="0"/>
              </a:rPr>
              <a:t>incom</a:t>
            </a:r>
            <a:r>
              <a:rPr lang="en-US" dirty="0" smtClean="0">
                <a:latin typeface="Courier New" pitchFamily="49" charset="0"/>
                <a:cs typeface="Courier New" pitchFamily="49" charset="0"/>
              </a:rPr>
              <a:t>  [characteristic]0-[characteristic]1</a:t>
            </a:r>
          </a:p>
          <a:p>
            <a:pPr marL="685800" lvl="2" indent="0">
              <a:buNone/>
            </a:pPr>
            <a:endParaRPr lang="en-US" dirty="0" smtClean="0"/>
          </a:p>
          <a:p>
            <a:pPr marL="685800" lvl="2" indent="0">
              <a:buNone/>
            </a:pPr>
            <a:r>
              <a:rPr lang="en-US" dirty="0" smtClean="0"/>
              <a:t>Use regress command (can have strata also)</a:t>
            </a:r>
          </a:p>
          <a:p>
            <a:pPr marL="685800" lvl="2" indent="0">
              <a:buNone/>
            </a:pPr>
            <a:r>
              <a:rPr lang="en-US" dirty="0" err="1">
                <a:latin typeface="Courier New" pitchFamily="49" charset="0"/>
                <a:cs typeface="Courier New" pitchFamily="49" charset="0"/>
              </a:rPr>
              <a:t>svy</a:t>
            </a: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 characteristic treatment </a:t>
            </a:r>
            <a:endParaRPr lang="en-US" dirty="0" smtClean="0">
              <a:latin typeface="Courier New" pitchFamily="49" charset="0"/>
              <a:cs typeface="Courier New" pitchFamily="49" charset="0"/>
            </a:endParaRPr>
          </a:p>
          <a:p>
            <a:pPr marL="685800" lvl="2" indent="0">
              <a:buNone/>
            </a:pPr>
            <a:r>
              <a:rPr lang="en-US" dirty="0" err="1" smtClean="0">
                <a:latin typeface="Courier New" pitchFamily="49" charset="0"/>
                <a:cs typeface="Courier New" pitchFamily="49" charset="0"/>
              </a:rPr>
              <a:t>svy</a:t>
            </a:r>
            <a:r>
              <a:rPr lang="en-US" dirty="0">
                <a:latin typeface="Courier New" pitchFamily="49" charset="0"/>
                <a:cs typeface="Courier New" pitchFamily="49" charset="0"/>
              </a:rPr>
              <a:t>: </a:t>
            </a:r>
            <a:r>
              <a:rPr lang="en-US" dirty="0" err="1">
                <a:latin typeface="Courier New" pitchFamily="49" charset="0"/>
                <a:cs typeface="Courier New" pitchFamily="49" charset="0"/>
              </a:rPr>
              <a:t>reg</a:t>
            </a:r>
            <a:r>
              <a:rPr lang="en-US" dirty="0">
                <a:latin typeface="Courier New" pitchFamily="49" charset="0"/>
                <a:cs typeface="Courier New" pitchFamily="49" charset="0"/>
              </a:rPr>
              <a:t> characteristic </a:t>
            </a:r>
            <a:r>
              <a:rPr lang="en-US" dirty="0" smtClean="0">
                <a:latin typeface="Courier New" pitchFamily="49" charset="0"/>
                <a:cs typeface="Courier New" pitchFamily="49" charset="0"/>
              </a:rPr>
              <a:t>treatment </a:t>
            </a:r>
            <a:r>
              <a:rPr lang="en-US" dirty="0" err="1" smtClean="0">
                <a:latin typeface="Courier New" pitchFamily="49" charset="0"/>
                <a:cs typeface="Courier New" pitchFamily="49" charset="0"/>
              </a:rPr>
              <a:t>i.strata</a:t>
            </a:r>
            <a:endParaRPr lang="en-US" dirty="0" smtClean="0"/>
          </a:p>
        </p:txBody>
      </p:sp>
    </p:spTree>
    <p:extLst>
      <p:ext uri="{BB962C8B-B14F-4D97-AF65-F5344CB8AC3E}">
        <p14:creationId xmlns:p14="http://schemas.microsoft.com/office/powerpoint/2010/main" val="3926371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1977</TotalTime>
  <Words>3801</Words>
  <Application>Microsoft Office PowerPoint</Application>
  <PresentationFormat>On-screen Show (4:3)</PresentationFormat>
  <Paragraphs>439</Paragraphs>
  <Slides>71</Slides>
  <Notes>22</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71</vt:i4>
      </vt:variant>
    </vt:vector>
  </HeadingPairs>
  <TitlesOfParts>
    <vt:vector size="73" baseType="lpstr">
      <vt:lpstr>Median</vt:lpstr>
      <vt:lpstr>Microsoft Excel 97-2003 Worksheet</vt:lpstr>
      <vt:lpstr>Impact Evaluation and Analysis of Development Interventions  Managing and minimizing threats to analysis </vt:lpstr>
      <vt:lpstr>Introduction</vt:lpstr>
      <vt:lpstr>Evaluation in markets</vt:lpstr>
      <vt:lpstr>Evaluation in markets (cont)</vt:lpstr>
      <vt:lpstr>Outline</vt:lpstr>
      <vt:lpstr>Outline</vt:lpstr>
      <vt:lpstr>Balance</vt:lpstr>
      <vt:lpstr>Balance</vt:lpstr>
      <vt:lpstr>Testing balance</vt:lpstr>
      <vt:lpstr>Testing balance</vt:lpstr>
      <vt:lpstr>Imbalance: risks</vt:lpstr>
      <vt:lpstr>Imbalance: solutions</vt:lpstr>
      <vt:lpstr>Threats to balance after randomization</vt:lpstr>
      <vt:lpstr>Stratification</vt:lpstr>
      <vt:lpstr>Stratification</vt:lpstr>
      <vt:lpstr>Pairwise matching</vt:lpstr>
      <vt:lpstr>Pairwise matching</vt:lpstr>
      <vt:lpstr>Outline</vt:lpstr>
      <vt:lpstr>Attrition</vt:lpstr>
      <vt:lpstr>Attrition: risks</vt:lpstr>
      <vt:lpstr>Attrition bias: an example</vt:lpstr>
      <vt:lpstr>Attrition bias: an example</vt:lpstr>
      <vt:lpstr>Actual difference in quantity sold</vt:lpstr>
      <vt:lpstr>Actual difference in quantity sold</vt:lpstr>
      <vt:lpstr>PowerPoint Presentation</vt:lpstr>
      <vt:lpstr>PowerPoint Presentation</vt:lpstr>
      <vt:lpstr>Attrition: solutions</vt:lpstr>
      <vt:lpstr>Attrition: solutions</vt:lpstr>
      <vt:lpstr>Attrition: bounding the extent of the bias</vt:lpstr>
      <vt:lpstr>Attrition and pairwise matching </vt:lpstr>
      <vt:lpstr>Outline</vt:lpstr>
      <vt:lpstr>Spillovers</vt:lpstr>
      <vt:lpstr>Spillovers: risks</vt:lpstr>
      <vt:lpstr>Spillovers example: economic</vt:lpstr>
      <vt:lpstr>Spillover example: information</vt:lpstr>
      <vt:lpstr>Spillovers: solutions for estimating impact</vt:lpstr>
      <vt:lpstr>Spillovers: solutions</vt:lpstr>
      <vt:lpstr>Distance: example 1</vt:lpstr>
      <vt:lpstr>Distance: example 1</vt:lpstr>
      <vt:lpstr>All villages</vt:lpstr>
      <vt:lpstr>Select first village</vt:lpstr>
      <vt:lpstr>Drop villages within a 2km radius</vt:lpstr>
      <vt:lpstr>Drop villages within a 2km radius</vt:lpstr>
      <vt:lpstr>Select second village</vt:lpstr>
      <vt:lpstr>Drop villages within a 2km radius</vt:lpstr>
      <vt:lpstr>Drop villages within a 2km radius</vt:lpstr>
      <vt:lpstr>Repeat until enough study villages are selected</vt:lpstr>
      <vt:lpstr>Randomize treatment across study villages</vt:lpstr>
      <vt:lpstr>Distance: example 2</vt:lpstr>
      <vt:lpstr>Distance: example 2</vt:lpstr>
      <vt:lpstr>Learning about spillovers</vt:lpstr>
      <vt:lpstr>Learning about spillovers</vt:lpstr>
      <vt:lpstr>Learning about spillovers</vt:lpstr>
      <vt:lpstr>Learning about spillovers, example</vt:lpstr>
      <vt:lpstr>Learning about spillovers, example</vt:lpstr>
      <vt:lpstr>Outline</vt:lpstr>
      <vt:lpstr>Selection bias: risks</vt:lpstr>
      <vt:lpstr>Selection bias: risks</vt:lpstr>
      <vt:lpstr>Selection bias: risk</vt:lpstr>
      <vt:lpstr>Selection bias: solutions</vt:lpstr>
      <vt:lpstr>Selection bias: solutions</vt:lpstr>
      <vt:lpstr>Intent to treat</vt:lpstr>
      <vt:lpstr>Selection bias: solutions</vt:lpstr>
      <vt:lpstr>Treatment on the treated</vt:lpstr>
      <vt:lpstr>Treatment on the treated: assumptions</vt:lpstr>
      <vt:lpstr>Treatment on the treated: assumptions</vt:lpstr>
      <vt:lpstr>Outline</vt:lpstr>
      <vt:lpstr>Protocol adherence: risks</vt:lpstr>
      <vt:lpstr>Protocol adherence: solutions</vt:lpstr>
      <vt:lpstr>Oversight</vt:lpstr>
      <vt:lpstr>Implementing at a manageable scale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Carson Christiano</dc:creator>
  <cp:lastModifiedBy>RVHILL</cp:lastModifiedBy>
  <cp:revision>270</cp:revision>
  <dcterms:created xsi:type="dcterms:W3CDTF">2010-04-12T18:06:06Z</dcterms:created>
  <dcterms:modified xsi:type="dcterms:W3CDTF">2013-05-17T03:19:19Z</dcterms:modified>
</cp:coreProperties>
</file>