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353" r:id="rId3"/>
    <p:sldId id="354" r:id="rId4"/>
    <p:sldId id="363" r:id="rId5"/>
    <p:sldId id="355" r:id="rId6"/>
    <p:sldId id="356" r:id="rId7"/>
    <p:sldId id="362" r:id="rId8"/>
    <p:sldId id="364" r:id="rId9"/>
    <p:sldId id="365" r:id="rId10"/>
    <p:sldId id="366" r:id="rId11"/>
    <p:sldId id="371" r:id="rId12"/>
    <p:sldId id="367" r:id="rId13"/>
    <p:sldId id="368" r:id="rId14"/>
    <p:sldId id="375" r:id="rId15"/>
    <p:sldId id="369" r:id="rId16"/>
    <p:sldId id="370" r:id="rId17"/>
    <p:sldId id="357" r:id="rId18"/>
    <p:sldId id="358" r:id="rId19"/>
    <p:sldId id="359" r:id="rId20"/>
    <p:sldId id="360" r:id="rId21"/>
    <p:sldId id="372" r:id="rId22"/>
    <p:sldId id="373" r:id="rId23"/>
    <p:sldId id="361" r:id="rId24"/>
    <p:sldId id="376" r:id="rId25"/>
    <p:sldId id="377" r:id="rId26"/>
    <p:sldId id="374" r:id="rId27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25" autoAdjust="0"/>
  </p:normalViewPr>
  <p:slideViewPr>
    <p:cSldViewPr>
      <p:cViewPr varScale="1">
        <p:scale>
          <a:sx n="43" d="100"/>
          <a:sy n="43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33E724B-B729-413A-BFB5-C1D5173BB48F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C14E73B-EDEA-4846-8EB8-88A6A59B60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26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D1DE3D21-2C7B-4BE3-9BE9-81853777F112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B6CF751C-0FEC-4F2C-A5E5-5422ED6ABC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86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CF751C-0FEC-4F2C-A5E5-5422ED6ABCE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2514600"/>
            <a:ext cx="6477000" cy="2286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Impact </a:t>
            </a:r>
            <a:r>
              <a:rPr lang="en-US" sz="3600" dirty="0"/>
              <a:t>Evaluation and Analysis of Development Interventions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cap="none" dirty="0" smtClean="0"/>
              <a:t>Increasing power through repeated measures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4800600"/>
            <a:ext cx="624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Ruth Vargas Hill, IFPRI</a:t>
            </a:r>
            <a:endParaRPr lang="en-US" sz="2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11455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ANCOVA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800" dirty="0" smtClean="0"/>
                  <a:t>In </a:t>
                </a:r>
                <a:r>
                  <a:rPr lang="en-US" sz="2800" dirty="0" err="1" smtClean="0"/>
                  <a:t>ANCOVA</a:t>
                </a:r>
                <a:r>
                  <a:rPr lang="en-US" sz="2800" dirty="0" smtClean="0"/>
                  <a:t> you use the baseline data, but you do  not impose a constraint on the coefficient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  <m:sub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−1</m:t>
                        </m:r>
                      </m:sub>
                    </m:sSub>
                  </m:oMath>
                </a14:m>
                <a:endParaRPr lang="en-US" sz="28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𝑖𝑡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b>
                      </m:sSub>
                      <m:r>
                        <a:rPr lang="en-US" sz="28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𝑇</m:t>
                          </m:r>
                        </m:sub>
                      </m:sSub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𝑖𝑡</m:t>
                          </m:r>
                        </m:sub>
                      </m:sSub>
                      <m:r>
                        <a:rPr lang="en-US" sz="28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 smtClean="0"/>
              </a:p>
              <a:p>
                <a:r>
                  <a:rPr lang="en-US" sz="2800" dirty="0" smtClean="0"/>
                  <a:t>This always gives more power than POST and </a:t>
                </a:r>
                <a:r>
                  <a:rPr lang="en-US" sz="2800" dirty="0" err="1" smtClean="0"/>
                  <a:t>DIF</a:t>
                </a:r>
                <a:r>
                  <a:rPr lang="en-US" sz="2800" dirty="0" smtClean="0"/>
                  <a:t>-DIF.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374" t="-1357" r="-20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999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Comparing </a:t>
            </a:r>
            <a:r>
              <a:rPr lang="en-US" sz="3600" dirty="0" err="1" smtClean="0"/>
              <a:t>dif-dif</a:t>
            </a:r>
            <a:r>
              <a:rPr lang="en-US" sz="3600" dirty="0" smtClean="0"/>
              <a:t> and </a:t>
            </a:r>
            <a:r>
              <a:rPr lang="en-US" sz="3600" dirty="0" err="1" smtClean="0"/>
              <a:t>ancova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18298729"/>
              </p:ext>
            </p:extLst>
          </p:nvPr>
        </p:nvGraphicFramePr>
        <p:xfrm>
          <a:off x="228600" y="2682240"/>
          <a:ext cx="8762999" cy="227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272"/>
                <a:gridCol w="532643"/>
                <a:gridCol w="423320"/>
                <a:gridCol w="4156365"/>
                <a:gridCol w="2057399"/>
              </a:tblGrid>
              <a:tr h="71524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Estimation method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Estimator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Variance of estimator</a:t>
                      </a:r>
                      <a:endParaRPr lang="en-US" sz="2400" dirty="0"/>
                    </a:p>
                  </a:txBody>
                  <a:tcPr/>
                </a:tc>
              </a:tr>
              <a:tr h="73255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Dif-dif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Calibri" pitchFamily="34" charset="0"/>
                        </a:rPr>
                        <a:t>(Y(T)</a:t>
                      </a:r>
                      <a:r>
                        <a:rPr lang="en-US" sz="2400" baseline="-25000" dirty="0" smtClean="0">
                          <a:latin typeface="Calibri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 -  Y(C)</a:t>
                      </a:r>
                      <a:r>
                        <a:rPr lang="en-US" sz="2400" baseline="-25000" dirty="0" smtClean="0">
                          <a:latin typeface="Calibri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) -  (Y(T)</a:t>
                      </a:r>
                      <a:r>
                        <a:rPr lang="en-US" sz="2400" baseline="-25000" dirty="0" smtClean="0">
                          <a:latin typeface="Calibri" pitchFamily="34" charset="0"/>
                        </a:rPr>
                        <a:t>0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  - Y(C)</a:t>
                      </a:r>
                      <a:r>
                        <a:rPr lang="en-US" sz="2400" baseline="-25000" dirty="0" smtClean="0">
                          <a:latin typeface="Calibri" pitchFamily="34" charset="0"/>
                        </a:rPr>
                        <a:t>0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4</a:t>
                      </a:r>
                      <a:r>
                        <a:rPr lang="en-US" sz="2400" dirty="0" smtClean="0">
                          <a:latin typeface="Symbol" pitchFamily="18" charset="2"/>
                        </a:rPr>
                        <a:t>s</a:t>
                      </a:r>
                      <a:r>
                        <a:rPr lang="en-US" sz="2400" baseline="30000" dirty="0" smtClean="0">
                          <a:latin typeface="Calibri" pitchFamily="34" charset="0"/>
                        </a:rPr>
                        <a:t>2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(1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-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Symbol" pitchFamily="18" charset="2"/>
                        </a:rPr>
                        <a:t>r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)/n </a:t>
                      </a:r>
                      <a:endParaRPr lang="en-US" sz="2400" dirty="0"/>
                    </a:p>
                  </a:txBody>
                  <a:tcPr/>
                </a:tc>
              </a:tr>
              <a:tr h="715241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Ancova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(Y(T)</a:t>
                      </a:r>
                      <a:r>
                        <a:rPr lang="en-US" sz="2400" baseline="-25000" dirty="0" smtClean="0">
                          <a:latin typeface="Calibri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 -  Y(C)</a:t>
                      </a:r>
                      <a:r>
                        <a:rPr lang="en-US" sz="2400" baseline="-25000" dirty="0" smtClean="0">
                          <a:latin typeface="Calibri" pitchFamily="34" charset="0"/>
                        </a:rPr>
                        <a:t>1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) -  </a:t>
                      </a:r>
                      <a:r>
                        <a:rPr lang="en-US" sz="2400" dirty="0" smtClean="0">
                          <a:latin typeface="Symbol" pitchFamily="18" charset="2"/>
                        </a:rPr>
                        <a:t>q</a:t>
                      </a:r>
                      <a:r>
                        <a:rPr lang="en-US" sz="2400" baseline="30000" dirty="0" smtClean="0">
                          <a:latin typeface="Symbol" pitchFamily="18" charset="2"/>
                        </a:rPr>
                        <a:t>*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(Y(T)</a:t>
                      </a:r>
                      <a:r>
                        <a:rPr lang="en-US" sz="2400" baseline="-25000" dirty="0" smtClean="0">
                          <a:latin typeface="Calibri" pitchFamily="34" charset="0"/>
                        </a:rPr>
                        <a:t>0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  - Y(C)</a:t>
                      </a:r>
                      <a:r>
                        <a:rPr lang="en-US" sz="2400" baseline="-25000" dirty="0" smtClean="0">
                          <a:latin typeface="Calibri" pitchFamily="34" charset="0"/>
                        </a:rPr>
                        <a:t>0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4</a:t>
                      </a:r>
                      <a:r>
                        <a:rPr lang="en-US" sz="2400" dirty="0" smtClean="0">
                          <a:latin typeface="Symbol" pitchFamily="18" charset="2"/>
                        </a:rPr>
                        <a:t>s</a:t>
                      </a:r>
                      <a:r>
                        <a:rPr lang="en-US" sz="2400" baseline="30000" dirty="0" smtClean="0">
                          <a:latin typeface="Calibri" pitchFamily="34" charset="0"/>
                        </a:rPr>
                        <a:t>2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(1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-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Symbol" pitchFamily="18" charset="2"/>
                        </a:rPr>
                        <a:t>r</a:t>
                      </a:r>
                      <a:r>
                        <a:rPr lang="en-US" sz="2400" baseline="30000" dirty="0" smtClean="0">
                          <a:solidFill>
                            <a:srgbClr val="FF0000"/>
                          </a:solidFill>
                          <a:latin typeface="Symbol" pitchFamily="18" charset="2"/>
                        </a:rPr>
                        <a:t>2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)/n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57200" y="4965918"/>
                <a:ext cx="83058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 is the variance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𝜀</m:t>
                    </m:r>
                  </m:oMath>
                </a14:m>
                <a:endParaRPr lang="en-US" sz="28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𝜌</m:t>
                    </m:r>
                  </m:oMath>
                </a14:m>
                <a:r>
                  <a:rPr lang="en-US" sz="2800" dirty="0" smtClean="0"/>
                  <a:t> is the autocorrelation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800" dirty="0" smtClean="0"/>
                  <a:t>over time</a:t>
                </a:r>
              </a:p>
              <a:p>
                <a:r>
                  <a:rPr lang="en-US" sz="2800" dirty="0" smtClean="0"/>
                  <a:t>n is the number of people in the treatment group and the control group</a:t>
                </a:r>
                <a:endParaRPr lang="en-US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965918"/>
                <a:ext cx="8305800" cy="1815882"/>
              </a:xfrm>
              <a:prstGeom prst="rect">
                <a:avLst/>
              </a:prstGeom>
              <a:blipFill rotWithShape="1">
                <a:blip r:embed="rId2"/>
                <a:stretch>
                  <a:fillRect l="-1467" t="-3356" r="-1834" b="-8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66700" y="1676400"/>
            <a:ext cx="86868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/>
              <a:t>More </a:t>
            </a:r>
            <a:r>
              <a:rPr lang="en-US" sz="2700" dirty="0" smtClean="0"/>
              <a:t>power in </a:t>
            </a:r>
            <a:r>
              <a:rPr lang="en-US" sz="2700" dirty="0" err="1" smtClean="0"/>
              <a:t>ancova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06155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ANCOVA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800" dirty="0"/>
                  <a:t>Given main assumption is that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/>
                      </a:rPr>
                      <m:t>𝑐𝑜𝑣</m:t>
                    </m:r>
                    <m:r>
                      <a:rPr lang="en-US" sz="2800" i="1" dirty="0">
                        <a:latin typeface="Cambria Math"/>
                      </a:rPr>
                      <m:t>(</m:t>
                    </m:r>
                    <m:r>
                      <a:rPr lang="en-US" sz="2800" i="1" dirty="0">
                        <a:latin typeface="Cambria Math"/>
                      </a:rPr>
                      <m:t>𝑇</m:t>
                    </m:r>
                    <m:r>
                      <a:rPr lang="en-US" sz="2800" i="1" dirty="0">
                        <a:latin typeface="Cambria Math"/>
                      </a:rPr>
                      <m:t>, </m:t>
                    </m:r>
                    <m:r>
                      <a:rPr lang="en-US" sz="2800" i="1" dirty="0">
                        <a:latin typeface="Cambria Math"/>
                      </a:rPr>
                      <m:t>𝜀</m:t>
                    </m:r>
                    <m:r>
                      <a:rPr lang="en-US" sz="2800" i="1" dirty="0">
                        <a:latin typeface="Cambria Math"/>
                      </a:rPr>
                      <m:t>)=0 </m:t>
                    </m:r>
                  </m:oMath>
                </a14:m>
                <a:r>
                  <a:rPr lang="en-US" sz="2800" dirty="0"/>
                  <a:t>should be ok to add baseline data on </a:t>
                </a:r>
                <a:r>
                  <a:rPr lang="en-US" sz="2800" dirty="0" err="1"/>
                  <a:t>RHS</a:t>
                </a:r>
                <a:r>
                  <a:rPr lang="en-US" sz="2800" dirty="0"/>
                  <a:t>. </a:t>
                </a:r>
              </a:p>
              <a:p>
                <a:r>
                  <a:rPr lang="en-US" sz="2800" dirty="0" smtClean="0"/>
                  <a:t>However, concerns raised in Deaton: </a:t>
                </a:r>
              </a:p>
              <a:p>
                <a:pPr lvl="1"/>
                <a:r>
                  <a:rPr lang="en-US" sz="2800" dirty="0" smtClean="0"/>
                  <a:t>Freedman </a:t>
                </a:r>
                <a:r>
                  <a:rPr lang="en-US" sz="2800" dirty="0"/>
                  <a:t>(2008) shows that whilst the </a:t>
                </a:r>
                <a:r>
                  <a:rPr lang="en-US" sz="2800" dirty="0" err="1"/>
                  <a:t>ANCOVA</a:t>
                </a:r>
                <a:r>
                  <a:rPr lang="en-US" sz="2800" dirty="0"/>
                  <a:t> is consistent, in small samples it may be biased. </a:t>
                </a:r>
                <a:endParaRPr lang="en-US" sz="2800" dirty="0" smtClean="0"/>
              </a:p>
              <a:p>
                <a:pPr lvl="1"/>
                <a:r>
                  <a:rPr lang="en-US" sz="2800" dirty="0" smtClean="0"/>
                  <a:t>His simulations suggest that sample sizes less than 800 are of concern.</a:t>
                </a:r>
              </a:p>
              <a:p>
                <a:pPr lvl="1"/>
                <a:r>
                  <a:rPr lang="en-US" sz="2800" dirty="0" smtClean="0"/>
                  <a:t>Check using Freedman’s suggestion: estimate </a:t>
                </a:r>
                <a:r>
                  <a:rPr lang="en-US" sz="2800" dirty="0"/>
                  <a:t>both the treatment effect using only </a:t>
                </a:r>
                <a:r>
                  <a:rPr lang="en-US" sz="2800" dirty="0" err="1"/>
                  <a:t>endline</a:t>
                </a:r>
                <a:r>
                  <a:rPr lang="en-US" sz="2800" dirty="0"/>
                  <a:t> data and </a:t>
                </a:r>
                <a:r>
                  <a:rPr lang="en-US" sz="2800" dirty="0" smtClean="0"/>
                  <a:t>using </a:t>
                </a:r>
                <a:r>
                  <a:rPr lang="en-US" sz="2800" dirty="0" err="1"/>
                  <a:t>ANCOVA</a:t>
                </a:r>
                <a:r>
                  <a:rPr lang="en-US" sz="2800" dirty="0"/>
                  <a:t> and </a:t>
                </a:r>
                <a:r>
                  <a:rPr lang="en-US" sz="2800" dirty="0" smtClean="0"/>
                  <a:t>assess robustness of results. 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374" t="-1357" r="-598" b="-77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847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Other (better?) ways to use repeated measures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i="1" dirty="0">
                <a:latin typeface="Calibri" pitchFamily="34" charset="0"/>
              </a:rPr>
              <a:t>McKenzie. 2011. Beyond baseline and follow-up. The case for more T in experiments. World Bank Policy Research Working Paper 5639</a:t>
            </a:r>
          </a:p>
          <a:p>
            <a:r>
              <a:rPr lang="en-US" sz="2800" dirty="0" smtClean="0"/>
              <a:t>Why do we usually only do baseline and follow-up, even when in some cases we have reason to believe the baseline data will not increase our power?</a:t>
            </a:r>
          </a:p>
          <a:p>
            <a:r>
              <a:rPr lang="en-US" sz="2800" dirty="0" smtClean="0"/>
              <a:t>How about collecting repeated measures over time before or after the intervention? </a:t>
            </a:r>
          </a:p>
          <a:p>
            <a:r>
              <a:rPr lang="en-US" sz="2800" dirty="0" smtClean="0"/>
              <a:t>Will that help? It might.</a:t>
            </a:r>
          </a:p>
        </p:txBody>
      </p:sp>
    </p:spTree>
    <p:extLst>
      <p:ext uri="{BB962C8B-B14F-4D97-AF65-F5344CB8AC3E}">
        <p14:creationId xmlns:p14="http://schemas.microsoft.com/office/powerpoint/2010/main" val="353209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McKenzie conducting a number of experiments on entrepreneur training and wanted to look at the impact on profits. </a:t>
            </a:r>
          </a:p>
          <a:p>
            <a:r>
              <a:rPr lang="en-US" dirty="0" smtClean="0"/>
              <a:t>Highly variable outcome </a:t>
            </a:r>
          </a:p>
          <a:p>
            <a:pPr lvl="1"/>
            <a:r>
              <a:rPr lang="en-US" dirty="0" smtClean="0"/>
              <a:t>Profits vary a lot over time, some months are very good, some months are very bad</a:t>
            </a:r>
          </a:p>
          <a:p>
            <a:pPr lvl="1"/>
            <a:r>
              <a:rPr lang="en-US" dirty="0" smtClean="0"/>
              <a:t>Recall is a big problem if the recall period is too long. </a:t>
            </a:r>
          </a:p>
          <a:p>
            <a:r>
              <a:rPr lang="en-US" dirty="0" smtClean="0"/>
              <a:t>Often small n</a:t>
            </a:r>
          </a:p>
          <a:p>
            <a:pPr lvl="1"/>
            <a:r>
              <a:rPr lang="en-US" dirty="0" smtClean="0"/>
              <a:t>Often not very many firms that can be randomized</a:t>
            </a:r>
          </a:p>
          <a:p>
            <a:pPr lvl="1"/>
            <a:r>
              <a:rPr lang="en-US" dirty="0" smtClean="0"/>
              <a:t>So can’t increase the n in the sample easily.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3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Two different ways to use repeated measures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Collecting data at repeated points in time after the intervention can help us see what the short and long run impact of the intervention is</a:t>
            </a:r>
          </a:p>
          <a:p>
            <a:pPr lvl="1"/>
            <a:r>
              <a:rPr lang="en-US" dirty="0" smtClean="0"/>
              <a:t>E.g. Measuring impact at 1 year and 2 years</a:t>
            </a:r>
          </a:p>
          <a:p>
            <a:pPr lvl="1"/>
            <a:r>
              <a:rPr lang="en-US" dirty="0" smtClean="0"/>
              <a:t>Here, there is no power gain. Use only t=1 for measuring impact after 1 year and only t=2 for measuring impact after 2 years.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multiple measures to estimate an average impact of the intervention.</a:t>
            </a:r>
          </a:p>
          <a:p>
            <a:pPr lvl="1"/>
            <a:r>
              <a:rPr lang="en-US" dirty="0" smtClean="0"/>
              <a:t>E.g. estimating impact at 9, 12 and 15 months after the intervention</a:t>
            </a:r>
          </a:p>
          <a:p>
            <a:pPr lvl="1"/>
            <a:r>
              <a:rPr lang="en-US" dirty="0" smtClean="0"/>
              <a:t>Using all measures to increase power of test of the impact after about 1 year after the intervention. </a:t>
            </a:r>
          </a:p>
        </p:txBody>
      </p:sp>
    </p:spTree>
    <p:extLst>
      <p:ext uri="{BB962C8B-B14F-4D97-AF65-F5344CB8AC3E}">
        <p14:creationId xmlns:p14="http://schemas.microsoft.com/office/powerpoint/2010/main" val="316972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Two different ways to use repeated measures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Collecting data at repeated points in time after the intervention can help us see what the short and long run impact of the intervention is</a:t>
            </a:r>
          </a:p>
          <a:p>
            <a:pPr lvl="1"/>
            <a:r>
              <a:rPr lang="en-US" dirty="0" smtClean="0"/>
              <a:t>E.g. Measuring impact at 1 year and 2 years</a:t>
            </a:r>
          </a:p>
          <a:p>
            <a:pPr lvl="1"/>
            <a:r>
              <a:rPr lang="en-US" dirty="0" smtClean="0"/>
              <a:t>Here, there is no power gain. Use only t=1 for measuring impact after 1 year and only t=2 for measuring impact after 2 years.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Using multiple measures to estimate an average impact of the intervention.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E.g. estimating impact at 9, 12 and 15 months after the intervention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Using all measures to increase power of test of the impact after about 1 year after the intervention. </a:t>
            </a:r>
          </a:p>
        </p:txBody>
      </p:sp>
    </p:spTree>
    <p:extLst>
      <p:ext uri="{BB962C8B-B14F-4D97-AF65-F5344CB8AC3E}">
        <p14:creationId xmlns:p14="http://schemas.microsoft.com/office/powerpoint/2010/main" val="212831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Repeated measures, </a:t>
            </a:r>
            <a:r>
              <a:rPr lang="en-US" sz="3600" dirty="0" err="1" smtClean="0"/>
              <a:t>DIF-DIF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953000"/>
              </a:xfrm>
            </p:spPr>
            <p:txBody>
              <a:bodyPr>
                <a:noAutofit/>
              </a:bodyPr>
              <a:lstStyle/>
              <a:p>
                <a:pPr>
                  <a:buNone/>
                </a:pPr>
                <a:r>
                  <a:rPr lang="en-US" sz="2400" dirty="0" smtClean="0">
                    <a:latin typeface="Calibri" pitchFamily="34" charset="0"/>
                  </a:rPr>
                  <a:t>DIF-DIF for multiple rounds</a:t>
                </a:r>
              </a:p>
              <a:p>
                <a:pPr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𝑇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𝐸𝑉𝐸𝑅</m:t>
                          </m:r>
                        </m:sub>
                      </m:sSub>
                      <m:r>
                        <a:rPr lang="en-US" sz="2400" i="1">
                          <a:latin typeface="Cambria Math"/>
                          <a:ea typeface="Cambria Math"/>
                        </a:rPr>
                        <m:t>𝐸𝑉𝐸𝑅𝑇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+…+</m:t>
                          </m:r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sub>
                      </m:sSub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algn="ctr">
                  <a:buNone/>
                </a:pPr>
                <a:endParaRPr lang="en-US" sz="2400" dirty="0" smtClean="0"/>
              </a:p>
              <a:p>
                <a:pPr marL="288925" indent="-288925">
                  <a:buNone/>
                </a:pPr>
                <a:r>
                  <a:rPr lang="en-US" sz="2400" i="1" dirty="0" err="1" smtClean="0">
                    <a:latin typeface="Calibri" pitchFamily="34" charset="0"/>
                  </a:rPr>
                  <a:t>Y</a:t>
                </a:r>
                <a:r>
                  <a:rPr lang="en-US" sz="2400" i="1" baseline="-25000" dirty="0" err="1" smtClean="0">
                    <a:latin typeface="Calibri" pitchFamily="34" charset="0"/>
                  </a:rPr>
                  <a:t>ti</a:t>
                </a:r>
                <a:r>
                  <a:rPr lang="en-US" sz="2400" dirty="0" smtClean="0">
                    <a:latin typeface="Calibri" pitchFamily="34" charset="0"/>
                  </a:rPr>
                  <a:t>: outcome of interest for individual </a:t>
                </a:r>
                <a:r>
                  <a:rPr lang="en-US" sz="2400" dirty="0" err="1" smtClean="0">
                    <a:latin typeface="Calibri" pitchFamily="34" charset="0"/>
                  </a:rPr>
                  <a:t>i</a:t>
                </a:r>
                <a:r>
                  <a:rPr lang="en-US" sz="2400" dirty="0" smtClean="0">
                    <a:latin typeface="Calibri" pitchFamily="34" charset="0"/>
                  </a:rPr>
                  <a:t> at time t</a:t>
                </a:r>
              </a:p>
              <a:p>
                <a:pPr marL="288925" indent="-288925">
                  <a:buNone/>
                </a:pPr>
                <a:r>
                  <a:rPr lang="en-US" sz="2400" i="1" dirty="0" err="1" smtClean="0">
                    <a:latin typeface="Calibri" pitchFamily="34" charset="0"/>
                  </a:rPr>
                  <a:t>EVERT</a:t>
                </a:r>
                <a:r>
                  <a:rPr lang="en-US" sz="2400" i="1" baseline="-25000" dirty="0" err="1" smtClean="0">
                    <a:latin typeface="Calibri" pitchFamily="34" charset="0"/>
                  </a:rPr>
                  <a:t>i</a:t>
                </a:r>
                <a:r>
                  <a:rPr lang="en-US" sz="2400" dirty="0" smtClean="0">
                    <a:latin typeface="Calibri" pitchFamily="34" charset="0"/>
                  </a:rPr>
                  <a:t>: </a:t>
                </a:r>
                <a:r>
                  <a:rPr lang="en-US" sz="2400" dirty="0" err="1" smtClean="0">
                    <a:latin typeface="Calibri" pitchFamily="34" charset="0"/>
                  </a:rPr>
                  <a:t>i</a:t>
                </a:r>
                <a:r>
                  <a:rPr lang="en-US" sz="2400" dirty="0" smtClean="0">
                    <a:latin typeface="Calibri" pitchFamily="34" charset="0"/>
                  </a:rPr>
                  <a:t> is in the treatment group</a:t>
                </a:r>
              </a:p>
              <a:p>
                <a:pPr marL="288925" indent="-288925">
                  <a:buNone/>
                </a:pPr>
                <a:r>
                  <a:rPr lang="en-US" sz="2400" i="1" dirty="0" err="1" smtClean="0">
                    <a:latin typeface="Calibri" pitchFamily="34" charset="0"/>
                  </a:rPr>
                  <a:t>T</a:t>
                </a:r>
                <a:r>
                  <a:rPr lang="en-US" sz="2400" i="1" baseline="-25000" dirty="0" err="1" smtClean="0">
                    <a:latin typeface="Calibri" pitchFamily="34" charset="0"/>
                  </a:rPr>
                  <a:t>ti</a:t>
                </a:r>
                <a:r>
                  <a:rPr lang="en-US" sz="2400" dirty="0" smtClean="0">
                    <a:latin typeface="Calibri" pitchFamily="34" charset="0"/>
                  </a:rPr>
                  <a:t>: </a:t>
                </a:r>
                <a:r>
                  <a:rPr lang="en-US" sz="2400" dirty="0" err="1" smtClean="0">
                    <a:latin typeface="Calibri" pitchFamily="34" charset="0"/>
                  </a:rPr>
                  <a:t>i</a:t>
                </a:r>
                <a:r>
                  <a:rPr lang="en-US" sz="2400" dirty="0" smtClean="0">
                    <a:latin typeface="Calibri" pitchFamily="34" charset="0"/>
                  </a:rPr>
                  <a:t> is treated at time, t</a:t>
                </a:r>
              </a:p>
              <a:p>
                <a:pPr marL="288925" indent="-288925">
                  <a:buNone/>
                </a:pPr>
                <a:r>
                  <a:rPr lang="en-US" sz="2400" i="1" dirty="0" err="1" smtClean="0">
                    <a:latin typeface="Symbol" pitchFamily="18" charset="2"/>
                  </a:rPr>
                  <a:t>d</a:t>
                </a:r>
                <a:r>
                  <a:rPr lang="en-US" sz="2400" i="1" baseline="-25000" dirty="0" err="1" smtClean="0">
                    <a:latin typeface="Calibri" pitchFamily="34" charset="0"/>
                  </a:rPr>
                  <a:t>t</a:t>
                </a:r>
                <a:r>
                  <a:rPr lang="en-US" sz="2400" dirty="0" smtClean="0">
                    <a:latin typeface="Calibri" pitchFamily="34" charset="0"/>
                  </a:rPr>
                  <a:t>: time dummies for each survey round: m pre-treatment survey rounds labeled m-1 to 0 and r post-treatment survey rounds labeled from 1 to r.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Symbol" pitchFamily="18" charset="2"/>
                  </a:rPr>
                  <a:t>e</a:t>
                </a:r>
                <a:r>
                  <a:rPr lang="en-US" sz="2400" dirty="0" smtClean="0">
                    <a:latin typeface="Calibri" pitchFamily="34" charset="0"/>
                  </a:rPr>
                  <a:t> has a mean of 0 and a cross-section variance of </a:t>
                </a:r>
                <a:r>
                  <a:rPr lang="en-US" sz="2400" dirty="0" smtClean="0">
                    <a:latin typeface="Symbol" pitchFamily="18" charset="2"/>
                  </a:rPr>
                  <a:t>s</a:t>
                </a:r>
                <a:r>
                  <a:rPr lang="en-US" sz="2400" baseline="30000" dirty="0" smtClean="0">
                    <a:latin typeface="Calibri" pitchFamily="34" charset="0"/>
                  </a:rPr>
                  <a:t>2</a:t>
                </a:r>
                <a:r>
                  <a:rPr lang="en-US" sz="2400" dirty="0" smtClean="0">
                    <a:latin typeface="Calibri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Symbol" pitchFamily="18" charset="2"/>
                  </a:rPr>
                  <a:t>r</a:t>
                </a:r>
                <a:r>
                  <a:rPr lang="en-US" sz="2400" dirty="0" smtClean="0">
                    <a:latin typeface="Calibri" pitchFamily="34" charset="0"/>
                  </a:rPr>
                  <a:t> is the autocorrelation of </a:t>
                </a:r>
                <a:r>
                  <a:rPr lang="en-US" sz="2400" dirty="0" smtClean="0">
                    <a:latin typeface="Symbol" pitchFamily="18" charset="2"/>
                  </a:rPr>
                  <a:t>e</a:t>
                </a:r>
                <a:r>
                  <a:rPr lang="en-US" sz="2400" dirty="0" smtClean="0">
                    <a:latin typeface="Calibri" pitchFamily="34" charset="0"/>
                  </a:rPr>
                  <a:t> across time</a:t>
                </a:r>
                <a:endParaRPr lang="en-US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953000"/>
              </a:xfrm>
              <a:blipFill rotWithShape="1">
                <a:blip r:embed="rId2"/>
                <a:stretch>
                  <a:fillRect l="-1197" t="-985" b="-6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994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Repeated measures, </a:t>
            </a:r>
            <a:r>
              <a:rPr lang="en-US" sz="3600" dirty="0" err="1" smtClean="0"/>
              <a:t>ANCOVA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953000"/>
              </a:xfrm>
            </p:spPr>
            <p:txBody>
              <a:bodyPr>
                <a:noAutofit/>
              </a:bodyPr>
              <a:lstStyle/>
              <a:p>
                <a:pPr>
                  <a:buNone/>
                </a:pPr>
                <a:r>
                  <a:rPr lang="en-US" sz="2400" dirty="0" smtClean="0">
                    <a:latin typeface="Calibri" pitchFamily="34" charset="0"/>
                  </a:rPr>
                  <a:t>ANCOVA for multiple rounds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𝑃𝑅𝐸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𝑃𝑅𝐸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, 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𝑇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+…+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sub>
                      </m:sSub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latin typeface="Calibri" pitchFamily="34" charset="0"/>
                </a:endParaRPr>
              </a:p>
              <a:p>
                <a:pPr algn="ctr">
                  <a:buNone/>
                </a:pPr>
                <a:endParaRPr lang="en-US" sz="2400" dirty="0" smtClean="0"/>
              </a:p>
              <a:p>
                <a:pPr marL="288925" indent="-288925">
                  <a:buNone/>
                </a:pPr>
                <a:r>
                  <a:rPr lang="en-US" sz="2400" i="1" dirty="0" err="1" smtClean="0">
                    <a:latin typeface="Calibri" pitchFamily="34" charset="0"/>
                  </a:rPr>
                  <a:t>Y</a:t>
                </a:r>
                <a:r>
                  <a:rPr lang="en-US" sz="2400" i="1" baseline="-25000" dirty="0" err="1" smtClean="0">
                    <a:latin typeface="Calibri" pitchFamily="34" charset="0"/>
                  </a:rPr>
                  <a:t>ti</a:t>
                </a:r>
                <a:r>
                  <a:rPr lang="en-US" sz="2400" dirty="0" smtClean="0">
                    <a:latin typeface="Calibri" pitchFamily="34" charset="0"/>
                  </a:rPr>
                  <a:t>: outcome of interest for individual </a:t>
                </a:r>
                <a:r>
                  <a:rPr lang="en-US" sz="2400" dirty="0" err="1" smtClean="0">
                    <a:latin typeface="Calibri" pitchFamily="34" charset="0"/>
                  </a:rPr>
                  <a:t>i</a:t>
                </a:r>
                <a:r>
                  <a:rPr lang="en-US" sz="2400" dirty="0" smtClean="0">
                    <a:latin typeface="Calibri" pitchFamily="34" charset="0"/>
                  </a:rPr>
                  <a:t> at time t</a:t>
                </a:r>
              </a:p>
              <a:p>
                <a:pPr marL="288925" indent="-288925">
                  <a:buNone/>
                </a:pPr>
                <a:r>
                  <a:rPr lang="en-US" sz="2400" i="1" dirty="0" err="1" smtClean="0">
                    <a:latin typeface="Calibri" pitchFamily="34" charset="0"/>
                  </a:rPr>
                  <a:t>Y</a:t>
                </a:r>
                <a:r>
                  <a:rPr lang="en-US" sz="2400" i="1" baseline="-25000" dirty="0" err="1" smtClean="0">
                    <a:latin typeface="Calibri" pitchFamily="34" charset="0"/>
                  </a:rPr>
                  <a:t>PRE,i</a:t>
                </a:r>
                <a:r>
                  <a:rPr lang="en-US" sz="2400" dirty="0" smtClean="0">
                    <a:latin typeface="Calibri" pitchFamily="34" charset="0"/>
                  </a:rPr>
                  <a:t>: mean of Y for individual </a:t>
                </a:r>
                <a:r>
                  <a:rPr lang="en-US" sz="2400" dirty="0" err="1" smtClean="0">
                    <a:latin typeface="Calibri" pitchFamily="34" charset="0"/>
                  </a:rPr>
                  <a:t>i</a:t>
                </a:r>
                <a:r>
                  <a:rPr lang="en-US" sz="2400" dirty="0" smtClean="0">
                    <a:latin typeface="Calibri" pitchFamily="34" charset="0"/>
                  </a:rPr>
                  <a:t> over m pre-treatment rounds</a:t>
                </a:r>
              </a:p>
              <a:p>
                <a:pPr marL="288925" indent="-288925">
                  <a:buNone/>
                </a:pPr>
                <a:r>
                  <a:rPr lang="en-US" sz="2400" i="1" dirty="0" err="1" smtClean="0">
                    <a:latin typeface="Calibri" pitchFamily="34" charset="0"/>
                  </a:rPr>
                  <a:t>T</a:t>
                </a:r>
                <a:r>
                  <a:rPr lang="en-US" sz="2400" i="1" baseline="-25000" dirty="0" err="1" smtClean="0">
                    <a:latin typeface="Calibri" pitchFamily="34" charset="0"/>
                  </a:rPr>
                  <a:t>ti</a:t>
                </a:r>
                <a:r>
                  <a:rPr lang="en-US" sz="2400" dirty="0" smtClean="0">
                    <a:latin typeface="Calibri" pitchFamily="34" charset="0"/>
                  </a:rPr>
                  <a:t>: </a:t>
                </a:r>
                <a:r>
                  <a:rPr lang="en-US" sz="2400" dirty="0" err="1" smtClean="0">
                    <a:latin typeface="Calibri" pitchFamily="34" charset="0"/>
                  </a:rPr>
                  <a:t>i</a:t>
                </a:r>
                <a:r>
                  <a:rPr lang="en-US" sz="2400" dirty="0" smtClean="0">
                    <a:latin typeface="Calibri" pitchFamily="34" charset="0"/>
                  </a:rPr>
                  <a:t> is treated at time, t</a:t>
                </a:r>
              </a:p>
              <a:p>
                <a:pPr marL="288925" indent="-288925">
                  <a:buNone/>
                </a:pPr>
                <a:r>
                  <a:rPr lang="en-US" sz="2400" i="1" dirty="0" err="1" smtClean="0">
                    <a:latin typeface="Symbol" pitchFamily="18" charset="2"/>
                  </a:rPr>
                  <a:t>d</a:t>
                </a:r>
                <a:r>
                  <a:rPr lang="en-US" sz="2400" i="1" baseline="-25000" dirty="0" err="1" smtClean="0">
                    <a:latin typeface="Calibri" pitchFamily="34" charset="0"/>
                  </a:rPr>
                  <a:t>t</a:t>
                </a:r>
                <a:r>
                  <a:rPr lang="en-US" sz="2400" dirty="0" smtClean="0">
                    <a:latin typeface="Calibri" pitchFamily="34" charset="0"/>
                  </a:rPr>
                  <a:t>: time dummies for each of r post-treatment survey rounds labeled from 1 to r.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Symbol" pitchFamily="18" charset="2"/>
                  </a:rPr>
                  <a:t>e</a:t>
                </a:r>
                <a:r>
                  <a:rPr lang="en-US" sz="2400" dirty="0" smtClean="0">
                    <a:latin typeface="Calibri" pitchFamily="34" charset="0"/>
                  </a:rPr>
                  <a:t> has a mean of 0 and a cross-section variance of </a:t>
                </a:r>
                <a:r>
                  <a:rPr lang="en-US" sz="2400" dirty="0" smtClean="0">
                    <a:latin typeface="Symbol" pitchFamily="18" charset="2"/>
                  </a:rPr>
                  <a:t>s</a:t>
                </a:r>
                <a:r>
                  <a:rPr lang="en-US" sz="2400" baseline="30000" dirty="0" smtClean="0">
                    <a:latin typeface="Calibri" pitchFamily="34" charset="0"/>
                  </a:rPr>
                  <a:t>2</a:t>
                </a:r>
                <a:r>
                  <a:rPr lang="en-US" sz="2400" dirty="0" smtClean="0">
                    <a:latin typeface="Calibri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Symbol" pitchFamily="18" charset="2"/>
                  </a:rPr>
                  <a:t>r</a:t>
                </a:r>
                <a:r>
                  <a:rPr lang="en-US" sz="2400" dirty="0" smtClean="0">
                    <a:latin typeface="Calibri" pitchFamily="34" charset="0"/>
                  </a:rPr>
                  <a:t> is the autocorrelation of </a:t>
                </a:r>
                <a:r>
                  <a:rPr lang="en-US" sz="2400" dirty="0" smtClean="0">
                    <a:latin typeface="Symbol" pitchFamily="18" charset="2"/>
                  </a:rPr>
                  <a:t>e</a:t>
                </a:r>
                <a:r>
                  <a:rPr lang="en-US" sz="2400" dirty="0" smtClean="0">
                    <a:latin typeface="Calibri" pitchFamily="34" charset="0"/>
                  </a:rPr>
                  <a:t> across time</a:t>
                </a:r>
                <a:endParaRPr lang="en-US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953000"/>
              </a:xfrm>
              <a:blipFill rotWithShape="1">
                <a:blip r:embed="rId2"/>
                <a:stretch>
                  <a:fillRect l="-1197" t="-9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952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Repeated measures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"/>
                <p:extLst>
                  <p:ext uri="{D42A27DB-BD31-4B8C-83A1-F6EECF244321}">
                    <p14:modId xmlns:p14="http://schemas.microsoft.com/office/powerpoint/2010/main" val="1518778675"/>
                  </p:ext>
                </p:extLst>
              </p:nvPr>
            </p:nvGraphicFramePr>
            <p:xfrm>
              <a:off x="381000" y="1600200"/>
              <a:ext cx="8229599" cy="49655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59631"/>
                    <a:gridCol w="3107094"/>
                    <a:gridCol w="3862874"/>
                  </a:tblGrid>
                  <a:tr h="715241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Method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Estimator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Variance of estimator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1021773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Dif-dif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Calibri" pitchFamily="34" charset="0"/>
                            </a:rPr>
                            <a:t>(Y(T)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POST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 -  Y(C)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POST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) -  (Y(T)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PRE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  - Y(C)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PRE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)</a:t>
                          </a:r>
                          <a:endParaRPr lang="en-US" sz="2800" dirty="0" smtClean="0"/>
                        </a:p>
                        <a:p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en-US" sz="2800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𝜎</m:t>
                                        </m:r>
                                      </m:e>
                                      <m:sup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den>
                                </m:f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28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2800" i="1" smtClean="0"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1+</m:t>
                                        </m:r>
                                        <m:d>
                                          <m:dPr>
                                            <m:ctrlPr>
                                              <a:rPr lang="en-US" sz="2800" b="0" i="1" smtClean="0"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800" b="0" i="1" smtClean="0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  <m:r>
                                              <a:rPr lang="en-US" sz="2800" b="0" i="1" smtClean="0">
                                                <a:latin typeface="Cambria Math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𝜌</m:t>
                                        </m:r>
                                      </m:num>
                                      <m:den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den>
                                    </m:f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lang="en-US" sz="28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d>
                                          <m:dPr>
                                            <m:ctrlPr>
                                              <a:rPr lang="en-US" sz="2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/>
                                              </a:rPr>
                                              <m:t>𝑚</m:t>
                                            </m:r>
                                            <m:r>
                                              <a:rPr lang="en-US" sz="2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/>
                                              </a:rPr>
                                              <m:t>+1</m:t>
                                            </m:r>
                                          </m:e>
                                        </m:d>
                                        <m:r>
                                          <a:rPr lang="en-US" sz="28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𝜌</m:t>
                                        </m:r>
                                        <m:r>
                                          <a:rPr lang="en-US" sz="28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 −1</m:t>
                                        </m:r>
                                      </m:num>
                                      <m:den>
                                        <m:r>
                                          <a:rPr lang="en-US" sz="28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𝑚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lang="en-US" sz="2800" dirty="0" smtClean="0">
                            <a:latin typeface="Calibri" pitchFamily="34" charset="0"/>
                          </a:endParaRPr>
                        </a:p>
                      </a:txBody>
                      <a:tcPr/>
                    </a:tc>
                  </a:tr>
                  <a:tr h="1021773">
                    <a:tc>
                      <a:txBody>
                        <a:bodyPr/>
                        <a:lstStyle/>
                        <a:p>
                          <a:r>
                            <a:rPr lang="en-US" sz="2800" dirty="0" err="1" smtClean="0"/>
                            <a:t>Ancova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Calibri" pitchFamily="34" charset="0"/>
                            </a:rPr>
                            <a:t>(Y(T)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POST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 -  Y(C)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POST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) -  </a:t>
                          </a:r>
                          <a:r>
                            <a:rPr lang="en-US" sz="2800" dirty="0" smtClean="0">
                              <a:latin typeface="Symbol" pitchFamily="18" charset="2"/>
                            </a:rPr>
                            <a:t>q</a:t>
                          </a:r>
                          <a:r>
                            <a:rPr lang="en-US" sz="2800" baseline="30000" dirty="0" smtClean="0">
                              <a:latin typeface="Symbol" pitchFamily="18" charset="2"/>
                            </a:rPr>
                            <a:t>*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(Y(T)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PRE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  - Y(C)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PRE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)</a:t>
                          </a:r>
                          <a:endParaRPr lang="en-US" sz="2800" dirty="0" smtClean="0"/>
                        </a:p>
                        <a:p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en-US" sz="2800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𝜎</m:t>
                                        </m:r>
                                      </m:e>
                                      <m:sup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den>
                                </m:f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sz="28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2800" i="1" smtClean="0"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1+</m:t>
                                        </m:r>
                                        <m:d>
                                          <m:dPr>
                                            <m:ctrlPr>
                                              <a:rPr lang="en-US" sz="2800" b="0" i="1" smtClean="0"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800" b="0" i="1" smtClean="0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  <m:r>
                                              <a:rPr lang="en-US" sz="2800" b="0" i="1" smtClean="0">
                                                <a:latin typeface="Cambria Math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𝜌</m:t>
                                        </m:r>
                                      </m:num>
                                      <m:den>
                                        <m:r>
                                          <a:rPr lang="en-US" sz="2800" b="0" i="1" smtClean="0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den>
                                    </m:f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lang="en-US" sz="28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8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𝑚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2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a:rPr lang="en-US" sz="2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r>
                                          <a:rPr lang="en-US" sz="28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1+</m:t>
                                        </m:r>
                                        <m:d>
                                          <m:dPr>
                                            <m:ctrlPr>
                                              <a:rPr lang="en-US" sz="2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/>
                                              </a:rPr>
                                              <m:t>𝑚</m:t>
                                            </m:r>
                                            <m:r>
                                              <a:rPr lang="en-US" sz="2800" b="0" i="1" smtClean="0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8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𝜌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lang="en-US" sz="2800" dirty="0" smtClean="0">
                            <a:latin typeface="Calibri" pitchFamily="34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"/>
                <p:extLst>
                  <p:ext uri="{D42A27DB-BD31-4B8C-83A1-F6EECF244321}">
                    <p14:modId xmlns:p14="http://schemas.microsoft.com/office/powerpoint/2010/main" val="1518778675"/>
                  </p:ext>
                </p:extLst>
              </p:nvPr>
            </p:nvGraphicFramePr>
            <p:xfrm>
              <a:off x="381000" y="1600200"/>
              <a:ext cx="8229599" cy="49655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59631"/>
                    <a:gridCol w="3107094"/>
                    <a:gridCol w="3862874"/>
                  </a:tblGrid>
                  <a:tr h="944880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Method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Estimator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Variance of estimator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2003743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Dif-dif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Calibri" pitchFamily="34" charset="0"/>
                            </a:rPr>
                            <a:t>(Y(T)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POST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 -  Y(C)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POST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) -  (Y(T)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PRE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  - Y(C)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PRE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)</a:t>
                          </a:r>
                          <a:endParaRPr lang="en-US" sz="2800" dirty="0" smtClean="0"/>
                        </a:p>
                        <a:p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13270" t="-50305" r="-158" b="-101220"/>
                          </a:stretch>
                        </a:blipFill>
                      </a:tcPr>
                    </a:tc>
                  </a:tr>
                  <a:tr h="2016887">
                    <a:tc>
                      <a:txBody>
                        <a:bodyPr/>
                        <a:lstStyle/>
                        <a:p>
                          <a:r>
                            <a:rPr lang="en-US" sz="2800" dirty="0" err="1" smtClean="0"/>
                            <a:t>Ancova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Calibri" pitchFamily="34" charset="0"/>
                            </a:rPr>
                            <a:t>(Y(T)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POST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 -  Y(C)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POST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) -  </a:t>
                          </a:r>
                          <a:r>
                            <a:rPr lang="en-US" sz="2800" dirty="0" smtClean="0">
                              <a:latin typeface="Symbol" pitchFamily="18" charset="2"/>
                            </a:rPr>
                            <a:t>q</a:t>
                          </a:r>
                          <a:r>
                            <a:rPr lang="en-US" sz="2800" baseline="30000" dirty="0" smtClean="0">
                              <a:latin typeface="Symbol" pitchFamily="18" charset="2"/>
                            </a:rPr>
                            <a:t>*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(Y(T)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PRE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  - Y(C)</a:t>
                          </a:r>
                          <a:r>
                            <a:rPr lang="en-US" sz="2800" baseline="-25000" dirty="0" smtClean="0">
                              <a:latin typeface="Calibri" pitchFamily="34" charset="0"/>
                            </a:rPr>
                            <a:t>PRE</a:t>
                          </a:r>
                          <a:r>
                            <a:rPr lang="en-US" sz="2800" dirty="0" smtClean="0">
                              <a:latin typeface="Calibri" pitchFamily="34" charset="0"/>
                            </a:rPr>
                            <a:t>)</a:t>
                          </a:r>
                          <a:endParaRPr lang="en-US" sz="2800" dirty="0" smtClean="0"/>
                        </a:p>
                        <a:p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13270" t="-148943" r="-158" b="-30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9980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Choosing outcome variables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alibri" pitchFamily="34" charset="0"/>
              </a:rPr>
              <a:t>Choosing too many outcome variables will inevitably result in one of them being positive. </a:t>
            </a:r>
            <a:endParaRPr lang="en-US" sz="2800" dirty="0">
              <a:latin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ea typeface="Arial Unicode MS" pitchFamily="34" charset="-128"/>
                <a:cs typeface="Tahoma" pitchFamily="34" charset="0"/>
              </a:rPr>
              <a:t>Tendency to do this in an attempt to find some impact!</a:t>
            </a:r>
          </a:p>
          <a:p>
            <a:r>
              <a:rPr lang="en-US" sz="2800" dirty="0">
                <a:latin typeface="Calibri" pitchFamily="34" charset="0"/>
                <a:ea typeface="Arial Unicode MS" pitchFamily="34" charset="-128"/>
                <a:cs typeface="Tahoma" pitchFamily="34" charset="0"/>
              </a:rPr>
              <a:t>A</a:t>
            </a:r>
            <a:r>
              <a:rPr lang="en-US" sz="2800" dirty="0" smtClean="0">
                <a:latin typeface="Calibri" pitchFamily="34" charset="0"/>
                <a:ea typeface="Arial Unicode MS" pitchFamily="34" charset="-128"/>
                <a:cs typeface="Tahoma" pitchFamily="34" charset="0"/>
              </a:rPr>
              <a:t>void doing this: </a:t>
            </a:r>
          </a:p>
          <a:p>
            <a:pPr lvl="1"/>
            <a:r>
              <a:rPr lang="en-US" sz="2400" dirty="0">
                <a:latin typeface="Calibri" pitchFamily="34" charset="0"/>
                <a:ea typeface="Arial Unicode MS" pitchFamily="34" charset="-128"/>
                <a:cs typeface="Tahoma" pitchFamily="34" charset="0"/>
              </a:rPr>
              <a:t>Pre-specify outcomes of </a:t>
            </a:r>
            <a:r>
              <a:rPr lang="en-US" sz="2400" dirty="0" smtClean="0">
                <a:latin typeface="Calibri" pitchFamily="34" charset="0"/>
                <a:ea typeface="Arial Unicode MS" pitchFamily="34" charset="-128"/>
                <a:cs typeface="Tahoma" pitchFamily="34" charset="0"/>
              </a:rPr>
              <a:t>interest (publish protocols online)</a:t>
            </a:r>
            <a:endParaRPr lang="en-US" sz="2400" dirty="0">
              <a:latin typeface="Calibri" pitchFamily="34" charset="0"/>
              <a:ea typeface="Arial Unicode MS" pitchFamily="34" charset="-128"/>
              <a:cs typeface="Tahoma" pitchFamily="34" charset="0"/>
            </a:endParaRPr>
          </a:p>
          <a:p>
            <a:pPr lvl="1"/>
            <a:r>
              <a:rPr lang="en-US" sz="2400" dirty="0">
                <a:latin typeface="Calibri" pitchFamily="34" charset="0"/>
                <a:ea typeface="Arial Unicode MS" pitchFamily="34" charset="-128"/>
                <a:cs typeface="Tahoma" pitchFamily="34" charset="0"/>
              </a:rPr>
              <a:t>Report results on all measured outcomes, even null results</a:t>
            </a:r>
          </a:p>
          <a:p>
            <a:pPr lvl="1"/>
            <a:r>
              <a:rPr lang="en-US" sz="2400" dirty="0">
                <a:latin typeface="Calibri" pitchFamily="34" charset="0"/>
                <a:ea typeface="Arial Unicode MS" pitchFamily="34" charset="-128"/>
                <a:cs typeface="Tahoma" pitchFamily="34" charset="0"/>
              </a:rPr>
              <a:t>Correct statistical </a:t>
            </a:r>
            <a:r>
              <a:rPr lang="en-US" sz="2400" dirty="0" smtClean="0">
                <a:latin typeface="Calibri" pitchFamily="34" charset="0"/>
                <a:ea typeface="Arial Unicode MS" pitchFamily="34" charset="-128"/>
                <a:cs typeface="Tahoma" pitchFamily="34" charset="0"/>
              </a:rPr>
              <a:t>tests</a:t>
            </a:r>
          </a:p>
          <a:p>
            <a:pPr lvl="2"/>
            <a:r>
              <a:rPr lang="en-US" sz="2400" dirty="0" smtClean="0">
                <a:latin typeface="Calibri" pitchFamily="34" charset="0"/>
                <a:ea typeface="Arial Unicode MS" pitchFamily="34" charset="-128"/>
                <a:cs typeface="Tahoma" pitchFamily="34" charset="0"/>
              </a:rPr>
              <a:t>In genetics they do this through the </a:t>
            </a:r>
            <a:r>
              <a:rPr lang="en-US" sz="2400" dirty="0" err="1">
                <a:latin typeface="Calibri" pitchFamily="34" charset="0"/>
                <a:ea typeface="Arial Unicode MS" pitchFamily="34" charset="-128"/>
                <a:cs typeface="Tahoma" pitchFamily="34" charset="0"/>
              </a:rPr>
              <a:t>B</a:t>
            </a:r>
            <a:r>
              <a:rPr lang="en-US" sz="2400" dirty="0" err="1" smtClean="0">
                <a:latin typeface="Calibri" pitchFamily="34" charset="0"/>
                <a:ea typeface="Arial Unicode MS" pitchFamily="34" charset="-128"/>
                <a:cs typeface="Tahoma" pitchFamily="34" charset="0"/>
              </a:rPr>
              <a:t>onferroni</a:t>
            </a:r>
            <a:r>
              <a:rPr lang="en-US" sz="2400" dirty="0" smtClean="0">
                <a:latin typeface="Calibri" pitchFamily="34" charset="0"/>
                <a:ea typeface="Arial Unicode MS" pitchFamily="34" charset="-128"/>
                <a:cs typeface="Tahoma" pitchFamily="34" charset="0"/>
              </a:rPr>
              <a:t> correction, this over-corrects.</a:t>
            </a:r>
          </a:p>
          <a:p>
            <a:pPr lvl="2"/>
            <a:r>
              <a:rPr lang="en-US" sz="2400" dirty="0" smtClean="0">
                <a:latin typeface="Calibri" pitchFamily="34" charset="0"/>
                <a:ea typeface="Arial Unicode MS" pitchFamily="34" charset="-128"/>
                <a:cs typeface="Tahoma" pitchFamily="34" charset="0"/>
              </a:rPr>
              <a:t>But it can be a good discipline!</a:t>
            </a:r>
          </a:p>
        </p:txBody>
      </p:sp>
    </p:spTree>
    <p:extLst>
      <p:ext uri="{BB962C8B-B14F-4D97-AF65-F5344CB8AC3E}">
        <p14:creationId xmlns:p14="http://schemas.microsoft.com/office/powerpoint/2010/main" val="162803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Implications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8768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Calibri" pitchFamily="34" charset="0"/>
                  </a:rPr>
                  <a:t>What is the gain from an additional round? </a:t>
                </a:r>
              </a:p>
              <a:p>
                <a:pPr lvl="1"/>
                <a:r>
                  <a:rPr lang="en-US" dirty="0" smtClean="0">
                    <a:latin typeface="Calibri" pitchFamily="34" charset="0"/>
                  </a:rPr>
                  <a:t>For both estimation method, going from r to r+1 rounds increases power by</a:t>
                </a:r>
              </a:p>
              <a:p>
                <a:pPr marL="36576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𝜌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US" dirty="0" smtClean="0">
                  <a:latin typeface="Calibri" pitchFamily="34" charset="0"/>
                </a:endParaRPr>
              </a:p>
              <a:p>
                <a:pPr lvl="1"/>
                <a:r>
                  <a:rPr lang="en-US" dirty="0" smtClean="0">
                    <a:latin typeface="Calibri" pitchFamily="34" charset="0"/>
                  </a:rPr>
                  <a:t>Greatest gain going from r=1 to r=2</a:t>
                </a:r>
              </a:p>
              <a:p>
                <a:pPr lvl="1"/>
                <a:r>
                  <a:rPr lang="en-US" dirty="0" smtClean="0">
                    <a:latin typeface="Calibri" pitchFamily="34" charset="0"/>
                  </a:rPr>
                  <a:t>Gains are smaller the higher the autocorrelation (the higher is rho)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876800"/>
              </a:xfrm>
              <a:blipFill rotWithShape="1">
                <a:blip r:embed="rId2"/>
                <a:stretch>
                  <a:fillRect l="-449" t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998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Implications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How to split a survey budget between pre and post-treatment rounds? 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the lower the autocorrelation, the more post-treatment survey rounds should be conducted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If </a:t>
            </a:r>
            <a:r>
              <a:rPr lang="en-US" dirty="0" smtClean="0">
                <a:latin typeface="Symbol" pitchFamily="18" charset="2"/>
              </a:rPr>
              <a:t>r</a:t>
            </a:r>
            <a:r>
              <a:rPr lang="en-US" dirty="0" smtClean="0">
                <a:latin typeface="Calibri" pitchFamily="34" charset="0"/>
              </a:rPr>
              <a:t>=0.25 and there is only a budget for 3 rounds, it is best to have three follow-up waves and no baseline.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89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Implications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How to choose n and T with a fixed budget for </a:t>
            </a:r>
            <a:r>
              <a:rPr lang="en-US" dirty="0" err="1" smtClean="0">
                <a:latin typeface="Calibri" pitchFamily="34" charset="0"/>
              </a:rPr>
              <a:t>nT</a:t>
            </a:r>
            <a:r>
              <a:rPr lang="en-US" dirty="0" smtClean="0">
                <a:latin typeface="Calibri" pitchFamily="34" charset="0"/>
              </a:rPr>
              <a:t> surveys?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high n when </a:t>
            </a:r>
            <a:r>
              <a:rPr lang="en-US" dirty="0" smtClean="0">
                <a:latin typeface="Symbol" pitchFamily="18" charset="2"/>
              </a:rPr>
              <a:t>r</a:t>
            </a:r>
            <a:r>
              <a:rPr lang="en-US" dirty="0" smtClean="0">
                <a:latin typeface="Calibri" pitchFamily="34" charset="0"/>
              </a:rPr>
              <a:t> is high 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high T when </a:t>
            </a:r>
            <a:r>
              <a:rPr lang="en-US" dirty="0" smtClean="0">
                <a:latin typeface="Symbol" pitchFamily="18" charset="2"/>
              </a:rPr>
              <a:t>r</a:t>
            </a:r>
            <a:r>
              <a:rPr lang="en-US" dirty="0" smtClean="0">
                <a:latin typeface="Calibri" pitchFamily="34" charset="0"/>
              </a:rPr>
              <a:t> is low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3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Repeated measures: example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304800" y="1752600"/>
            <a:ext cx="7924800" cy="4572000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</a:rPr>
              <a:t>Tanzanian milk firm, 131 households in 77 clans in contract with the firm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</a:rPr>
              <a:t>Experiment to look at the best contract design</a:t>
            </a:r>
          </a:p>
          <a:p>
            <a:pPr marL="288925" lvl="1" indent="-176213">
              <a:buFont typeface="Wingdings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</a:rPr>
              <a:t>Surveys pre and post intervention (wide variety of variables) </a:t>
            </a:r>
          </a:p>
          <a:p>
            <a:pPr marL="288925" lvl="1" indent="-176213">
              <a:buFont typeface="Wingdings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</a:rPr>
              <a:t>Daily delivery data collected at firm for one month prior to the intervention and 3 months after the intervention (key variable of interest)</a:t>
            </a:r>
          </a:p>
          <a:p>
            <a:pPr marL="288925" indent="-176213"/>
            <a:endParaRPr lang="en-US" sz="2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9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00" y="379476"/>
            <a:ext cx="8379900" cy="6097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543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98" y="262300"/>
            <a:ext cx="8628502" cy="62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63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Repeated measures: example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55131882"/>
              </p:ext>
            </p:extLst>
          </p:nvPr>
        </p:nvGraphicFramePr>
        <p:xfrm>
          <a:off x="457200" y="2209800"/>
          <a:ext cx="80010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50"/>
                <a:gridCol w="2000250"/>
                <a:gridCol w="2095500"/>
                <a:gridCol w="1905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Measure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Source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No.</a:t>
                      </a:r>
                      <a:r>
                        <a:rPr lang="en-US" sz="2400" baseline="0" dirty="0" smtClean="0"/>
                        <a:t> of </a:t>
                      </a:r>
                      <a:r>
                        <a:rPr lang="en-US" sz="2400" baseline="0" dirty="0" err="1" smtClean="0"/>
                        <a:t>obs</a:t>
                      </a:r>
                      <a:r>
                        <a:rPr lang="en-US" sz="2400" baseline="0" dirty="0" smtClean="0"/>
                        <a:t> per  individual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Treatment effect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Prob</a:t>
                      </a:r>
                      <a:r>
                        <a:rPr lang="en-US" sz="2400" baseline="0" dirty="0" smtClean="0"/>
                        <a:t> of daily delivery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Delivery</a:t>
                      </a:r>
                      <a:r>
                        <a:rPr lang="en-US" sz="2400" baseline="0" dirty="0" smtClean="0"/>
                        <a:t> data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About 150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0.060***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pPr algn="ctr"/>
                      <a:r>
                        <a:rPr lang="en-US" sz="2400" baseline="0" dirty="0" smtClean="0"/>
                        <a:t>(0.011)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Number</a:t>
                      </a:r>
                      <a:r>
                        <a:rPr lang="en-US" sz="2400" baseline="0" dirty="0" smtClean="0"/>
                        <a:t> of monthly deliveries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Delivery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2.275**</a:t>
                      </a:r>
                      <a:br>
                        <a:rPr lang="en-US" sz="2400" dirty="0" smtClean="0"/>
                      </a:br>
                      <a:r>
                        <a:rPr lang="en-US" sz="2400" dirty="0" smtClean="0"/>
                        <a:t>(1.026)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dirty="0" smtClean="0"/>
                        <a:t>Number of monthly</a:t>
                      </a:r>
                      <a:r>
                        <a:rPr lang="en-US" sz="2400" baseline="0" dirty="0" smtClean="0"/>
                        <a:t> deliveries in season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Delivery</a:t>
                      </a:r>
                      <a:r>
                        <a:rPr lang="en-US" sz="2400" baseline="0" dirty="0" smtClean="0"/>
                        <a:t> data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2.274</a:t>
                      </a:r>
                    </a:p>
                    <a:p>
                      <a:pPr algn="ctr"/>
                      <a:r>
                        <a:rPr lang="en-US" sz="2400" dirty="0" smtClean="0"/>
                        <a:t>(1.532)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Survey data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4.125 </a:t>
                      </a:r>
                    </a:p>
                    <a:p>
                      <a:pPr algn="ctr"/>
                      <a:r>
                        <a:rPr lang="en-US" sz="2400" dirty="0" smtClean="0"/>
                        <a:t>(2.698)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034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Choosing outcome variables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bri" pitchFamily="34" charset="0"/>
              </a:rPr>
              <a:t>However, can be easy to end up with a lot of outcomes!</a:t>
            </a:r>
          </a:p>
          <a:p>
            <a:r>
              <a:rPr lang="en-US" sz="2400" dirty="0" smtClean="0">
                <a:latin typeface="Calibri" pitchFamily="34" charset="0"/>
              </a:rPr>
              <a:t>Variables </a:t>
            </a:r>
            <a:r>
              <a:rPr lang="en-US" sz="2400" dirty="0">
                <a:latin typeface="Calibri" pitchFamily="34" charset="0"/>
              </a:rPr>
              <a:t>of ultimate interest (e.g. consumption per capita) have many determinants, so it is unlikely that the intervention will have a large detectable effect. </a:t>
            </a:r>
            <a:endParaRPr lang="en-US" sz="2400" dirty="0" smtClean="0">
              <a:latin typeface="Calibri" pitchFamily="34" charset="0"/>
            </a:endParaRPr>
          </a:p>
          <a:p>
            <a:r>
              <a:rPr lang="en-US" sz="2400" dirty="0" smtClean="0">
                <a:latin typeface="Calibri" pitchFamily="34" charset="0"/>
              </a:rPr>
              <a:t>We will want to look at intermediate outcomes. </a:t>
            </a:r>
          </a:p>
          <a:p>
            <a:r>
              <a:rPr lang="en-US" sz="2400" dirty="0" smtClean="0">
                <a:latin typeface="Calibri" pitchFamily="34" charset="0"/>
              </a:rPr>
              <a:t>Intermediate outcomes can be chosen carefully by thinking through the theory of change</a:t>
            </a:r>
          </a:p>
          <a:p>
            <a:r>
              <a:rPr lang="en-US" sz="2400" dirty="0" smtClean="0">
                <a:latin typeface="Calibri" pitchFamily="34" charset="0"/>
              </a:rPr>
              <a:t>Stated changes: </a:t>
            </a:r>
          </a:p>
          <a:p>
            <a:pPr lvl="1"/>
            <a:r>
              <a:rPr lang="en-US" sz="2100" dirty="0" smtClean="0">
                <a:latin typeface="Calibri" pitchFamily="34" charset="0"/>
              </a:rPr>
              <a:t>Back these up with measurement of the underlying change in behavior</a:t>
            </a:r>
          </a:p>
        </p:txBody>
      </p:sp>
    </p:spTree>
    <p:extLst>
      <p:ext uri="{BB962C8B-B14F-4D97-AF65-F5344CB8AC3E}">
        <p14:creationId xmlns:p14="http://schemas.microsoft.com/office/powerpoint/2010/main" val="31054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outcome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 smtClean="0">
                <a:latin typeface="Calibri" pitchFamily="34" charset="0"/>
              </a:rPr>
              <a:t>Even when you know where you want to see impact, how do you collect data to document this? </a:t>
            </a:r>
          </a:p>
          <a:p>
            <a:r>
              <a:rPr lang="en-US" sz="3200" dirty="0" smtClean="0">
                <a:latin typeface="Calibri" pitchFamily="34" charset="0"/>
              </a:rPr>
              <a:t>Document </a:t>
            </a:r>
            <a:r>
              <a:rPr lang="en-US" sz="3200" dirty="0" err="1" smtClean="0">
                <a:latin typeface="Calibri" pitchFamily="34" charset="0"/>
              </a:rPr>
              <a:t>behaviour</a:t>
            </a:r>
            <a:r>
              <a:rPr lang="en-US" sz="3200" dirty="0" smtClean="0">
                <a:latin typeface="Calibri" pitchFamily="34" charset="0"/>
              </a:rPr>
              <a:t>, rather than perceived changes</a:t>
            </a:r>
          </a:p>
          <a:p>
            <a:pPr lvl="1"/>
            <a:r>
              <a:rPr lang="en-US" dirty="0" smtClean="0">
                <a:latin typeface="Calibri" pitchFamily="34" charset="0"/>
              </a:rPr>
              <a:t>Respondents </a:t>
            </a:r>
            <a:r>
              <a:rPr lang="en-US" dirty="0">
                <a:latin typeface="Calibri" pitchFamily="34" charset="0"/>
              </a:rPr>
              <a:t>may be tempted to report changes in stated outcomes (did you change your behavior as a result of….) that do not reflect change in underlying </a:t>
            </a:r>
            <a:r>
              <a:rPr lang="en-US" dirty="0" smtClean="0">
                <a:latin typeface="Calibri" pitchFamily="34" charset="0"/>
              </a:rPr>
              <a:t>behavior</a:t>
            </a:r>
          </a:p>
          <a:p>
            <a:pPr lvl="1"/>
            <a:r>
              <a:rPr lang="en-US" sz="2800" dirty="0">
                <a:latin typeface="Calibri" pitchFamily="34" charset="0"/>
              </a:rPr>
              <a:t>Back these up with measurement of the underlying change in behavior</a:t>
            </a:r>
          </a:p>
          <a:p>
            <a:pPr marL="365760" lvl="1" indent="0">
              <a:buNone/>
            </a:pPr>
            <a:endParaRPr lang="en-US" dirty="0">
              <a:latin typeface="Calibri" pitchFamily="34" charset="0"/>
            </a:endParaRPr>
          </a:p>
          <a:p>
            <a:r>
              <a:rPr lang="en-US" sz="3200" dirty="0" smtClean="0">
                <a:latin typeface="Calibri" pitchFamily="34" charset="0"/>
              </a:rPr>
              <a:t>Think of  outcomes that are likely to be well measured</a:t>
            </a:r>
          </a:p>
          <a:p>
            <a:r>
              <a:rPr lang="en-US" sz="3200" dirty="0" smtClean="0">
                <a:latin typeface="Calibri" pitchFamily="34" charset="0"/>
              </a:rPr>
              <a:t>Highly </a:t>
            </a:r>
            <a:r>
              <a:rPr lang="en-US" sz="3200" dirty="0">
                <a:latin typeface="Calibri" pitchFamily="34" charset="0"/>
              </a:rPr>
              <a:t>variable outcomes or outcomes measured with a lot of noise, have a very large </a:t>
            </a:r>
            <a:r>
              <a:rPr lang="en-US" sz="3200" dirty="0" err="1">
                <a:latin typeface="Calibri" pitchFamily="34" charset="0"/>
              </a:rPr>
              <a:t>MDE</a:t>
            </a:r>
            <a:r>
              <a:rPr lang="en-US" sz="3200" dirty="0">
                <a:latin typeface="Calibri" pitchFamily="34" charset="0"/>
              </a:rPr>
              <a:t> for a given randomization design.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8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Working with outcomes with a high variance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pitchFamily="34" charset="0"/>
              </a:rPr>
              <a:t>Highly variable outcomes or outcomes measured with a lot of noise: 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Take repeated measures. Although be aware of increasing saliency.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Improve accuracy of measurement with shorter recall or other means of collection (diaries, regular visits, records at marketing place of extension agent)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Must do the same for both treatment and control. </a:t>
            </a:r>
          </a:p>
        </p:txBody>
      </p:sp>
    </p:spTree>
    <p:extLst>
      <p:ext uri="{BB962C8B-B14F-4D97-AF65-F5344CB8AC3E}">
        <p14:creationId xmlns:p14="http://schemas.microsoft.com/office/powerpoint/2010/main" val="364106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Improving measurement and repeated measures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alibri" pitchFamily="34" charset="0"/>
              </a:rPr>
              <a:t>Improving measurement: </a:t>
            </a:r>
          </a:p>
          <a:p>
            <a:pPr marL="0" indent="336550">
              <a:tabLst>
                <a:tab pos="336550" algn="l"/>
              </a:tabLst>
            </a:pPr>
            <a:r>
              <a:rPr lang="en-US" sz="2400" dirty="0" smtClean="0">
                <a:latin typeface="Calibri" pitchFamily="34" charset="0"/>
              </a:rPr>
              <a:t>Careful supervision of surveys, use PDAs where possible, multiple questions key outcome variables</a:t>
            </a:r>
          </a:p>
          <a:p>
            <a:pPr marL="0" indent="336550">
              <a:tabLst>
                <a:tab pos="336550" algn="l"/>
              </a:tabLst>
            </a:pPr>
            <a:r>
              <a:rPr lang="en-US" sz="2400" dirty="0" smtClean="0">
                <a:latin typeface="Calibri" pitchFamily="34" charset="0"/>
              </a:rPr>
              <a:t>Visiting a household at the right time reduces recall error, conduct  surveys after the main agricultural events to be assessed – planting, 	fertilizer application, harvest, sales of harvest</a:t>
            </a:r>
          </a:p>
          <a:p>
            <a:pPr marL="0" indent="336550">
              <a:tabLst>
                <a:tab pos="336550" algn="l"/>
              </a:tabLst>
            </a:pPr>
            <a:r>
              <a:rPr lang="en-US" sz="2400" dirty="0" smtClean="0">
                <a:latin typeface="Calibri" pitchFamily="34" charset="0"/>
              </a:rPr>
              <a:t>Visiting a household more often reduces recall error: number of loans taken in a year, number of gifts given or received. </a:t>
            </a:r>
          </a:p>
          <a:p>
            <a:pPr marL="0" indent="0">
              <a:buNone/>
            </a:pPr>
            <a:endParaRPr lang="en-US" sz="2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43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Improving measurement and repeated measures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alibri" pitchFamily="34" charset="0"/>
              </a:rPr>
              <a:t>Improving measurement: </a:t>
            </a:r>
          </a:p>
          <a:p>
            <a:pPr marL="0" indent="336550">
              <a:tabLst>
                <a:tab pos="336550" algn="l"/>
              </a:tabLst>
            </a:pPr>
            <a:r>
              <a:rPr lang="en-US" sz="2400" dirty="0" smtClean="0">
                <a:latin typeface="Calibri" pitchFamily="34" charset="0"/>
              </a:rPr>
              <a:t>Rely on more than just survey responses: field visits, extension officer reports,  MFI loan data, sales data, data collected by traders or in markets</a:t>
            </a:r>
          </a:p>
          <a:p>
            <a:pPr marL="0" indent="0">
              <a:buNone/>
            </a:pPr>
            <a:r>
              <a:rPr lang="en-US" sz="2400" dirty="0" smtClean="0">
                <a:latin typeface="Calibri" pitchFamily="34" charset="0"/>
              </a:rPr>
              <a:t>Repeated measures: </a:t>
            </a:r>
          </a:p>
          <a:p>
            <a:pPr marL="0" indent="336550">
              <a:tabLst>
                <a:tab pos="336550" algn="l"/>
              </a:tabLst>
            </a:pPr>
            <a:r>
              <a:rPr lang="en-US" sz="2400" dirty="0" smtClean="0">
                <a:latin typeface="Calibri" pitchFamily="34" charset="0"/>
              </a:rPr>
              <a:t>If the outcome of interest is highly variable with little autocorrelation across time (e.g. trader sales) then repeated surveys increases power</a:t>
            </a:r>
          </a:p>
          <a:p>
            <a:pPr marL="0" indent="0">
              <a:buNone/>
            </a:pPr>
            <a:r>
              <a:rPr lang="en-US" sz="2400" i="1" dirty="0" smtClean="0">
                <a:latin typeface="Calibri" pitchFamily="34" charset="0"/>
              </a:rPr>
              <a:t>McKenzie. 2011. Beyond baseline and follow-up. The case for more T in experiments. World Bank Policy Research Working Paper 5639</a:t>
            </a:r>
          </a:p>
          <a:p>
            <a:pPr marL="0" indent="0">
              <a:buNone/>
            </a:pPr>
            <a:endParaRPr lang="en-US" sz="24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73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Repeated measurement is standard practice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9530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Repeated measurements are often used to increase power. </a:t>
                </a:r>
              </a:p>
              <a:p>
                <a:r>
                  <a:rPr lang="en-US" dirty="0" smtClean="0"/>
                  <a:t>Randomization ensures that we can actually run estimation of impact using end-line survey data only</a:t>
                </a:r>
              </a:p>
              <a:p>
                <a:r>
                  <a:rPr lang="en-US" dirty="0" smtClean="0"/>
                  <a:t>Called “post” estimation: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𝛽</m:t>
                          </m:r>
                          <m:r>
                            <a:rPr lang="en-US" i="1">
                              <a:latin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𝑖𝑡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For some outcomes, the only type of estimation (e.g. did the household buy the new financial product?)</a:t>
                </a:r>
              </a:p>
              <a:p>
                <a:r>
                  <a:rPr lang="en-US" dirty="0" smtClean="0"/>
                  <a:t>We usually collect baseline data too: </a:t>
                </a:r>
              </a:p>
              <a:p>
                <a:pPr lvl="1"/>
                <a:r>
                  <a:rPr lang="en-US" dirty="0" smtClean="0"/>
                  <a:t>Allows us to confirm balance between treatment groups</a:t>
                </a:r>
              </a:p>
              <a:p>
                <a:pPr lvl="1"/>
                <a:r>
                  <a:rPr lang="en-US" dirty="0" smtClean="0"/>
                  <a:t>Allows us to estimate difference in differences or </a:t>
                </a:r>
                <a:r>
                  <a:rPr lang="en-US" dirty="0" err="1" smtClean="0"/>
                  <a:t>ANCOVA</a:t>
                </a:r>
                <a:r>
                  <a:rPr lang="en-US" dirty="0" smtClean="0"/>
                  <a:t> which can give us more power.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953000"/>
              </a:xfrm>
              <a:blipFill rotWithShape="1">
                <a:blip r:embed="rId2"/>
                <a:stretch>
                  <a:fillRect l="-374" t="-2586" r="-19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689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 in difference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800" dirty="0" smtClean="0"/>
                  <a:t>Difference in difference: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𝑇</m:t>
                          </m:r>
                        </m:sub>
                      </m:sSub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 smtClean="0"/>
              </a:p>
              <a:p>
                <a:pPr marL="0" indent="0" algn="ctr">
                  <a:buNone/>
                </a:pPr>
                <a:r>
                  <a:rPr lang="en-US" sz="2800" dirty="0" smtClean="0"/>
                  <a:t>OR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𝑖𝑡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𝑇</m:t>
                          </m:r>
                        </m:sub>
                      </m:sSub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𝑇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𝑖𝑡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𝐸𝑉𝐸𝑅</m:t>
                          </m:r>
                        </m:sub>
                      </m:sSub>
                      <m:r>
                        <a:rPr lang="en-US" sz="2800" i="1">
                          <a:latin typeface="Cambria Math"/>
                          <a:ea typeface="Cambria Math"/>
                        </a:rPr>
                        <m:t>𝐸𝑉𝐸𝑅𝑇𝑅𝐸𝐴𝑇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800" i="1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endParaRPr lang="en-US" sz="2800" dirty="0" smtClean="0"/>
              </a:p>
              <a:p>
                <a:r>
                  <a:rPr lang="en-US" sz="2800" dirty="0" smtClean="0"/>
                  <a:t>It only increases power if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</a:rPr>
                      <m:t>𝑐𝑜𝑟𝑟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/>
                      </a:rPr>
                      <m:t>&gt;0.5</m:t>
                    </m:r>
                  </m:oMath>
                </a14:m>
                <a:endParaRPr lang="en-US" sz="2800" dirty="0" smtClean="0"/>
              </a:p>
              <a:p>
                <a:r>
                  <a:rPr lang="en-US" sz="2800" dirty="0" smtClean="0"/>
                  <a:t>If </a:t>
                </a:r>
                <a:r>
                  <a:rPr lang="en-US" sz="2800" dirty="0" err="1" smtClean="0"/>
                  <a:t>corr</a:t>
                </a:r>
                <a:r>
                  <a:rPr lang="en-US" sz="2800" dirty="0" smtClean="0"/>
                  <a:t>&lt;0.5 then POST gives more power than </a:t>
                </a:r>
                <a:r>
                  <a:rPr lang="en-US" sz="2800" dirty="0" err="1" smtClean="0"/>
                  <a:t>DIF</a:t>
                </a:r>
                <a:r>
                  <a:rPr lang="en-US" sz="2800" dirty="0" smtClean="0"/>
                  <a:t>-DIF. If you have baseline data don’t use it!</a:t>
                </a:r>
              </a:p>
              <a:p>
                <a:r>
                  <a:rPr lang="en-US" sz="2800" dirty="0" smtClean="0"/>
                  <a:t>Intuition: we are essentially constraining the coefficient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2800" i="1" dirty="0" smtClean="0">
                            <a:latin typeface="Cambria Math"/>
                          </a:rPr>
                          <m:t>𝑡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800" dirty="0" smtClean="0"/>
                  <a:t> to be 1 and this does not help us if the coefficient is closer to 0 than to 1. </a:t>
                </a:r>
              </a:p>
              <a:p>
                <a:pPr marL="0" indent="0">
                  <a:buNone/>
                </a:pPr>
                <a:endParaRPr lang="en-US" sz="28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374" t="-1357" r="-2618" b="-20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82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2141</TotalTime>
  <Words>1976</Words>
  <Application>Microsoft Office PowerPoint</Application>
  <PresentationFormat>On-screen Show (4:3)</PresentationFormat>
  <Paragraphs>191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Median</vt:lpstr>
      <vt:lpstr>Impact Evaluation and Analysis of Development Interventions  Increasing power through repeated measures</vt:lpstr>
      <vt:lpstr>Choosing outcome variables</vt:lpstr>
      <vt:lpstr>Choosing outcome variables</vt:lpstr>
      <vt:lpstr>Choosing outcome variables</vt:lpstr>
      <vt:lpstr>Working with outcomes with a high variance</vt:lpstr>
      <vt:lpstr>Improving measurement and repeated measures</vt:lpstr>
      <vt:lpstr>Improving measurement and repeated measures</vt:lpstr>
      <vt:lpstr>Repeated measurement is standard practice</vt:lpstr>
      <vt:lpstr>Difference in difference</vt:lpstr>
      <vt:lpstr>ANCOVA</vt:lpstr>
      <vt:lpstr>Comparing dif-dif and ancova</vt:lpstr>
      <vt:lpstr>ANCOVA</vt:lpstr>
      <vt:lpstr>Other (better?) ways to use repeated measures</vt:lpstr>
      <vt:lpstr>Motivation</vt:lpstr>
      <vt:lpstr>Two different ways to use repeated measures</vt:lpstr>
      <vt:lpstr>Two different ways to use repeated measures</vt:lpstr>
      <vt:lpstr>Repeated measures, DIF-DIF</vt:lpstr>
      <vt:lpstr>Repeated measures, ANCOVA</vt:lpstr>
      <vt:lpstr>Repeated measures</vt:lpstr>
      <vt:lpstr>Implications</vt:lpstr>
      <vt:lpstr>Implications</vt:lpstr>
      <vt:lpstr>Implications</vt:lpstr>
      <vt:lpstr>Repeated measures: example</vt:lpstr>
      <vt:lpstr>PowerPoint Presentation</vt:lpstr>
      <vt:lpstr>PowerPoint Presentation</vt:lpstr>
      <vt:lpstr>Repeated measures: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Carson Christiano</dc:creator>
  <cp:lastModifiedBy>RVHILL</cp:lastModifiedBy>
  <cp:revision>270</cp:revision>
  <dcterms:created xsi:type="dcterms:W3CDTF">2010-04-12T18:06:06Z</dcterms:created>
  <dcterms:modified xsi:type="dcterms:W3CDTF">2013-05-18T12:37:41Z</dcterms:modified>
</cp:coreProperties>
</file>