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handoutMasterIdLst>
    <p:handoutMasterId r:id="rId41"/>
  </p:handoutMasterIdLst>
  <p:sldIdLst>
    <p:sldId id="256" r:id="rId2"/>
    <p:sldId id="279" r:id="rId3"/>
    <p:sldId id="294" r:id="rId4"/>
    <p:sldId id="295" r:id="rId5"/>
    <p:sldId id="296" r:id="rId6"/>
    <p:sldId id="297" r:id="rId7"/>
    <p:sldId id="298" r:id="rId8"/>
    <p:sldId id="299" r:id="rId9"/>
    <p:sldId id="300" r:id="rId10"/>
    <p:sldId id="257" r:id="rId11"/>
    <p:sldId id="260" r:id="rId12"/>
    <p:sldId id="274" r:id="rId13"/>
    <p:sldId id="275" r:id="rId14"/>
    <p:sldId id="258" r:id="rId15"/>
    <p:sldId id="273" r:id="rId16"/>
    <p:sldId id="259" r:id="rId17"/>
    <p:sldId id="261" r:id="rId18"/>
    <p:sldId id="262" r:id="rId19"/>
    <p:sldId id="263" r:id="rId20"/>
    <p:sldId id="264" r:id="rId21"/>
    <p:sldId id="280" r:id="rId22"/>
    <p:sldId id="281" r:id="rId23"/>
    <p:sldId id="282" r:id="rId24"/>
    <p:sldId id="283" r:id="rId25"/>
    <p:sldId id="284" r:id="rId26"/>
    <p:sldId id="268" r:id="rId27"/>
    <p:sldId id="285" r:id="rId28"/>
    <p:sldId id="287" r:id="rId29"/>
    <p:sldId id="286" r:id="rId30"/>
    <p:sldId id="288" r:id="rId31"/>
    <p:sldId id="289" r:id="rId32"/>
    <p:sldId id="265" r:id="rId33"/>
    <p:sldId id="276" r:id="rId34"/>
    <p:sldId id="278" r:id="rId35"/>
    <p:sldId id="290" r:id="rId36"/>
    <p:sldId id="270" r:id="rId37"/>
    <p:sldId id="291" r:id="rId38"/>
    <p:sldId id="301" r:id="rId39"/>
    <p:sldId id="293" r:id="rId4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05" autoAdjust="0"/>
  </p:normalViewPr>
  <p:slideViewPr>
    <p:cSldViewPr>
      <p:cViewPr>
        <p:scale>
          <a:sx n="50" d="100"/>
          <a:sy n="50" d="100"/>
        </p:scale>
        <p:origin x="-1267" y="-96"/>
      </p:cViewPr>
      <p:guideLst>
        <p:guide orient="horz" pos="2160"/>
        <p:guide pos="2880"/>
      </p:guideLst>
    </p:cSldViewPr>
  </p:slideViewPr>
  <p:outlineViewPr>
    <p:cViewPr>
      <p:scale>
        <a:sx n="33" d="100"/>
        <a:sy n="33" d="100"/>
      </p:scale>
      <p:origin x="0" y="156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b226442\Desktop\insurance_price_elaticiti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a:noFill/>
            </a:ln>
          </c:spPr>
          <c:cat>
            <c:strRef>
              <c:f>Sheet1!$A$2:$A$7</c:f>
              <c:strCache>
                <c:ptCount val="6"/>
                <c:pt idx="0">
                  <c:v>Ghana (Karlan et al)</c:v>
                </c:pt>
                <c:pt idx="1">
                  <c:v>China (Cai)</c:v>
                </c:pt>
                <c:pt idx="2">
                  <c:v>India (Colet et al)</c:v>
                </c:pt>
                <c:pt idx="3">
                  <c:v>India (Cole et al)</c:v>
                </c:pt>
                <c:pt idx="4">
                  <c:v>Ethiopia (Berhane et al)</c:v>
                </c:pt>
                <c:pt idx="5">
                  <c:v>India (Hill et al)</c:v>
                </c:pt>
              </c:strCache>
            </c:strRef>
          </c:cat>
          <c:val>
            <c:numRef>
              <c:f>Sheet1!$B$2:$B$7</c:f>
              <c:numCache>
                <c:formatCode>General</c:formatCode>
                <c:ptCount val="6"/>
                <c:pt idx="0">
                  <c:v>-0.99</c:v>
                </c:pt>
                <c:pt idx="1">
                  <c:v>-0.94000000000000061</c:v>
                </c:pt>
                <c:pt idx="2">
                  <c:v>-0.88000000000000111</c:v>
                </c:pt>
                <c:pt idx="3">
                  <c:v>-0.66000000000000203</c:v>
                </c:pt>
                <c:pt idx="4">
                  <c:v>-0.58000000000000063</c:v>
                </c:pt>
                <c:pt idx="5">
                  <c:v>-0.55000000000000004</c:v>
                </c:pt>
              </c:numCache>
            </c:numRef>
          </c:val>
          <c:smooth val="0"/>
        </c:ser>
        <c:dLbls>
          <c:showLegendKey val="0"/>
          <c:showVal val="0"/>
          <c:showCatName val="0"/>
          <c:showSerName val="0"/>
          <c:showPercent val="0"/>
          <c:showBubbleSize val="0"/>
        </c:dLbls>
        <c:marker val="1"/>
        <c:smooth val="0"/>
        <c:axId val="39538048"/>
        <c:axId val="42837120"/>
      </c:lineChart>
      <c:catAx>
        <c:axId val="39538048"/>
        <c:scaling>
          <c:orientation val="minMax"/>
        </c:scaling>
        <c:delete val="0"/>
        <c:axPos val="t"/>
        <c:numFmt formatCode="@" sourceLinked="1"/>
        <c:majorTickMark val="out"/>
        <c:minorTickMark val="none"/>
        <c:tickLblPos val="high"/>
        <c:txPr>
          <a:bodyPr rot="-5400000" vert="horz"/>
          <a:lstStyle/>
          <a:p>
            <a:pPr>
              <a:defRPr sz="2400"/>
            </a:pPr>
            <a:endParaRPr lang="en-US"/>
          </a:p>
        </c:txPr>
        <c:crossAx val="42837120"/>
        <c:crosses val="autoZero"/>
        <c:auto val="1"/>
        <c:lblAlgn val="ctr"/>
        <c:lblOffset val="100"/>
        <c:noMultiLvlLbl val="0"/>
      </c:catAx>
      <c:valAx>
        <c:axId val="42837120"/>
        <c:scaling>
          <c:orientation val="maxMin"/>
          <c:min val="-1"/>
        </c:scaling>
        <c:delete val="0"/>
        <c:axPos val="l"/>
        <c:majorGridlines/>
        <c:numFmt formatCode="General" sourceLinked="1"/>
        <c:majorTickMark val="out"/>
        <c:minorTickMark val="none"/>
        <c:tickLblPos val="nextTo"/>
        <c:txPr>
          <a:bodyPr/>
          <a:lstStyle/>
          <a:p>
            <a:pPr>
              <a:defRPr sz="1600"/>
            </a:pPr>
            <a:endParaRPr lang="en-US"/>
          </a:p>
        </c:txPr>
        <c:crossAx val="39538048"/>
        <c:crosses val="autoZero"/>
        <c:crossBetween val="between"/>
        <c:majorUnit val="0.2"/>
      </c:valAx>
    </c:plotArea>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59815FDB-3C9D-4C3E-9BC0-014E6CFE42FE}" type="datetimeFigureOut">
              <a:rPr lang="en-US" smtClean="0"/>
              <a:t>5/17/2013</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4154D62E-20A0-4148-B174-26FE2359F24A}" type="slidenum">
              <a:rPr lang="en-US" smtClean="0"/>
              <a:t>‹#›</a:t>
            </a:fld>
            <a:endParaRPr lang="en-US"/>
          </a:p>
        </p:txBody>
      </p:sp>
    </p:spTree>
    <p:extLst>
      <p:ext uri="{BB962C8B-B14F-4D97-AF65-F5344CB8AC3E}">
        <p14:creationId xmlns:p14="http://schemas.microsoft.com/office/powerpoint/2010/main" val="8680081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A74DD8F-04B6-4E6E-9326-E2DA998F6692}"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74DD8F-04B6-4E6E-9326-E2DA998F6692}"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74DD8F-04B6-4E6E-9326-E2DA998F6692}"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74DD8F-04B6-4E6E-9326-E2DA998F6692}"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74DD8F-04B6-4E6E-9326-E2DA998F6692}"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A74DD8F-04B6-4E6E-9326-E2DA998F6692}" type="datetimeFigureOut">
              <a:rPr lang="en-US" smtClean="0"/>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74DD8F-04B6-4E6E-9326-E2DA998F6692}" type="datetimeFigureOut">
              <a:rPr lang="en-US" smtClean="0"/>
              <a:t>5/17/2013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74DD8F-04B6-4E6E-9326-E2DA998F6692}" type="datetimeFigureOut">
              <a:rPr lang="en-US" smtClean="0"/>
              <a:t>5/17/2013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4DD8F-04B6-4E6E-9326-E2DA998F6692}" type="datetimeFigureOut">
              <a:rPr lang="en-US" smtClean="0"/>
              <a:t>5/17/2013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09FA3D-9BF9-4F22-BC92-4F291D619C6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74DD8F-04B6-4E6E-9326-E2DA998F6692}" type="datetimeFigureOut">
              <a:rPr lang="en-US" smtClean="0"/>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9FA3D-9BF9-4F22-BC92-4F291D619C63}"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A74DD8F-04B6-4E6E-9326-E2DA998F6692}" type="datetimeFigureOut">
              <a:rPr lang="en-US" smtClean="0"/>
              <a:t>5/17/2013</a:t>
            </a:fld>
            <a:endParaRPr lang="en-US"/>
          </a:p>
        </p:txBody>
      </p:sp>
      <p:sp>
        <p:nvSpPr>
          <p:cNvPr id="9" name="Slide Number Placeholder 8"/>
          <p:cNvSpPr>
            <a:spLocks noGrp="1"/>
          </p:cNvSpPr>
          <p:nvPr>
            <p:ph type="sldNum" sz="quarter" idx="11"/>
          </p:nvPr>
        </p:nvSpPr>
        <p:spPr/>
        <p:txBody>
          <a:bodyPr/>
          <a:lstStyle/>
          <a:p>
            <a:fld id="{A509FA3D-9BF9-4F22-BC92-4F291D619C63}"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509FA3D-9BF9-4F22-BC92-4F291D619C63}"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A74DD8F-04B6-4E6E-9326-E2DA998F6692}" type="datetimeFigureOut">
              <a:rPr lang="en-US" smtClean="0"/>
              <a:t>5/17/2013</a:t>
            </a:fld>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59025"/>
            <a:ext cx="7543800" cy="2593975"/>
          </a:xfrm>
        </p:spPr>
        <p:txBody>
          <a:bodyPr>
            <a:normAutofit/>
          </a:bodyPr>
          <a:lstStyle/>
          <a:p>
            <a:r>
              <a:rPr lang="en-US" sz="4800" dirty="0" smtClean="0"/>
              <a:t>Learning about Agricultural Microinsurance from randomized control trials</a:t>
            </a:r>
            <a:endParaRPr lang="en-US" sz="4800" dirty="0"/>
          </a:p>
        </p:txBody>
      </p:sp>
      <p:sp>
        <p:nvSpPr>
          <p:cNvPr id="3" name="Subtitle 2"/>
          <p:cNvSpPr>
            <a:spLocks noGrp="1"/>
          </p:cNvSpPr>
          <p:nvPr>
            <p:ph type="subTitle" idx="1"/>
          </p:nvPr>
        </p:nvSpPr>
        <p:spPr>
          <a:xfrm>
            <a:off x="685800" y="4572000"/>
            <a:ext cx="7162800" cy="1066800"/>
          </a:xfrm>
        </p:spPr>
        <p:txBody>
          <a:bodyPr>
            <a:noAutofit/>
          </a:bodyPr>
          <a:lstStyle/>
          <a:p>
            <a:endParaRPr lang="en-US" sz="2400" dirty="0"/>
          </a:p>
          <a:p>
            <a:r>
              <a:rPr lang="en-US" sz="2400" dirty="0" smtClean="0"/>
              <a:t>Ruth Vargas Hill</a:t>
            </a:r>
          </a:p>
          <a:p>
            <a:r>
              <a:rPr lang="en-US" sz="2400" dirty="0" smtClean="0"/>
              <a:t>Senior Research Fellow, IFPRI </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295400"/>
            <a:ext cx="3096928" cy="990600"/>
          </a:xfrm>
          <a:prstGeom prst="rect">
            <a:avLst/>
          </a:prstGeom>
        </p:spPr>
      </p:pic>
    </p:spTree>
    <p:extLst>
      <p:ext uri="{BB962C8B-B14F-4D97-AF65-F5344CB8AC3E}">
        <p14:creationId xmlns:p14="http://schemas.microsoft.com/office/powerpoint/2010/main" val="1936962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Risk in agriculture</a:t>
            </a:r>
            <a:endParaRPr lang="en-US" sz="4000" dirty="0"/>
          </a:p>
        </p:txBody>
      </p:sp>
      <p:sp>
        <p:nvSpPr>
          <p:cNvPr id="3" name="Content Placeholder 2"/>
          <p:cNvSpPr>
            <a:spLocks noGrp="1"/>
          </p:cNvSpPr>
          <p:nvPr>
            <p:ph idx="1"/>
          </p:nvPr>
        </p:nvSpPr>
        <p:spPr/>
        <p:txBody>
          <a:bodyPr>
            <a:normAutofit/>
          </a:bodyPr>
          <a:lstStyle/>
          <a:p>
            <a:r>
              <a:rPr lang="en-US" sz="2800" dirty="0" smtClean="0"/>
              <a:t>Summary: </a:t>
            </a:r>
          </a:p>
          <a:p>
            <a:pPr lvl="1"/>
            <a:r>
              <a:rPr lang="en-US" sz="2400" dirty="0" smtClean="0"/>
              <a:t>Weather </a:t>
            </a:r>
            <a:r>
              <a:rPr lang="en-US" sz="2400" dirty="0"/>
              <a:t>risk is a major source of risk to livelihoods of many</a:t>
            </a:r>
          </a:p>
          <a:p>
            <a:pPr lvl="1"/>
            <a:r>
              <a:rPr lang="en-US" sz="2400" dirty="0" smtClean="0"/>
              <a:t>Bad weather results </a:t>
            </a:r>
            <a:r>
              <a:rPr lang="en-US" sz="2400" dirty="0"/>
              <a:t>in large and long-run losses in welfare</a:t>
            </a:r>
          </a:p>
          <a:p>
            <a:pPr lvl="1"/>
            <a:r>
              <a:rPr lang="en-US" sz="2400" dirty="0" smtClean="0"/>
              <a:t>Uninsured risk results </a:t>
            </a:r>
            <a:r>
              <a:rPr lang="en-US" sz="2400" dirty="0"/>
              <a:t>in risk avoidance at the cost of </a:t>
            </a:r>
            <a:r>
              <a:rPr lang="en-US" sz="2400" dirty="0" smtClean="0"/>
              <a:t>lost income</a:t>
            </a:r>
          </a:p>
          <a:p>
            <a:r>
              <a:rPr lang="en-US" sz="2800" dirty="0" smtClean="0"/>
              <a:t>Offer insurance</a:t>
            </a:r>
          </a:p>
          <a:p>
            <a:pPr lvl="1"/>
            <a:r>
              <a:rPr lang="en-US" sz="2400" dirty="0" smtClean="0"/>
              <a:t>Although there are other ways that households insurance, the volatility we observe seems to come from not enough insurance in place. </a:t>
            </a:r>
            <a:endParaRPr lang="en-US" sz="2400" dirty="0"/>
          </a:p>
        </p:txBody>
      </p:sp>
    </p:spTree>
    <p:extLst>
      <p:ext uri="{BB962C8B-B14F-4D97-AF65-F5344CB8AC3E}">
        <p14:creationId xmlns:p14="http://schemas.microsoft.com/office/powerpoint/2010/main" val="3233624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The role of agricultural insurance</a:t>
            </a:r>
            <a:endParaRPr lang="en-US" sz="4000" dirty="0"/>
          </a:p>
        </p:txBody>
      </p:sp>
      <p:sp>
        <p:nvSpPr>
          <p:cNvPr id="3" name="Content Placeholder 2"/>
          <p:cNvSpPr>
            <a:spLocks noGrp="1"/>
          </p:cNvSpPr>
          <p:nvPr>
            <p:ph idx="1"/>
          </p:nvPr>
        </p:nvSpPr>
        <p:spPr/>
        <p:txBody>
          <a:bodyPr>
            <a:noAutofit/>
          </a:bodyPr>
          <a:lstStyle/>
          <a:p>
            <a:r>
              <a:rPr lang="en-US" sz="2400" dirty="0" smtClean="0"/>
              <a:t>Insurance is expensive and will not be able to cover all risks</a:t>
            </a:r>
          </a:p>
          <a:p>
            <a:r>
              <a:rPr lang="en-US" sz="2400" dirty="0" smtClean="0"/>
              <a:t>Savings and gifts/loans from friends and family can be used by farmers to cover some risks at low cost</a:t>
            </a:r>
          </a:p>
          <a:p>
            <a:r>
              <a:rPr lang="en-US" sz="2400" dirty="0" smtClean="0"/>
              <a:t>But some aspects of agricultural risk that these financial instruments cannot manage: </a:t>
            </a:r>
          </a:p>
          <a:p>
            <a:pPr lvl="1"/>
            <a:r>
              <a:rPr lang="en-US" sz="2400" dirty="0" smtClean="0"/>
              <a:t>Large losses (losing a large part of expected harvest)</a:t>
            </a:r>
          </a:p>
          <a:p>
            <a:pPr lvl="1"/>
            <a:r>
              <a:rPr lang="en-US" sz="2400" dirty="0" smtClean="0"/>
              <a:t>Losses that occur in quick succession (losing crops two years in a row)</a:t>
            </a:r>
          </a:p>
          <a:p>
            <a:pPr lvl="1"/>
            <a:r>
              <a:rPr lang="en-US" sz="2400" dirty="0" smtClean="0"/>
              <a:t>Losses that affect everyone in the same place at the same time (drought or flood or widespread pest attack)</a:t>
            </a:r>
          </a:p>
          <a:p>
            <a:r>
              <a:rPr lang="en-US" sz="2400" dirty="0" smtClean="0"/>
              <a:t>Formal insurance can help</a:t>
            </a:r>
            <a:endParaRPr lang="en-US" sz="2400" dirty="0"/>
          </a:p>
        </p:txBody>
      </p:sp>
    </p:spTree>
    <p:extLst>
      <p:ext uri="{BB962C8B-B14F-4D97-AF65-F5344CB8AC3E}">
        <p14:creationId xmlns:p14="http://schemas.microsoft.com/office/powerpoint/2010/main" val="2569632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44247570"/>
              </p:ext>
            </p:extLst>
          </p:nvPr>
        </p:nvGraphicFramePr>
        <p:xfrm>
          <a:off x="152400" y="914400"/>
          <a:ext cx="8839200" cy="4937760"/>
        </p:xfrm>
        <a:graphic>
          <a:graphicData uri="http://schemas.openxmlformats.org/drawingml/2006/table">
            <a:tbl>
              <a:tblPr firstRow="1" bandRow="1">
                <a:tableStyleId>{2D5ABB26-0587-4C30-8999-92F81FD0307C}</a:tableStyleId>
              </a:tblPr>
              <a:tblGrid>
                <a:gridCol w="1767840"/>
                <a:gridCol w="1767840"/>
                <a:gridCol w="1767840"/>
                <a:gridCol w="1767840"/>
                <a:gridCol w="1767840"/>
              </a:tblGrid>
              <a:tr h="370840">
                <a:tc>
                  <a:txBody>
                    <a:bodyPr/>
                    <a:lstStyle/>
                    <a:p>
                      <a:pPr algn="ctr"/>
                      <a:endParaRPr lang="en-US" sz="2000" b="1" kern="1200" dirty="0">
                        <a:solidFill>
                          <a:schemeClr val="tx1"/>
                        </a:solidFill>
                        <a:latin typeface="+mn-lt"/>
                        <a:ea typeface="+mn-ea"/>
                        <a:cs typeface="+mn-cs"/>
                      </a:endParaRPr>
                    </a:p>
                  </a:txBody>
                  <a:tcPr anchor="ctr"/>
                </a:tc>
                <a:tc>
                  <a:txBody>
                    <a:bodyPr/>
                    <a:lstStyle/>
                    <a:p>
                      <a:pPr algn="ctr"/>
                      <a:r>
                        <a:rPr lang="en-US" sz="2000" b="1" kern="1200" dirty="0" smtClean="0">
                          <a:solidFill>
                            <a:schemeClr val="tx1"/>
                          </a:solidFill>
                          <a:latin typeface="+mn-lt"/>
                          <a:ea typeface="+mn-ea"/>
                          <a:cs typeface="+mn-cs"/>
                        </a:rPr>
                        <a:t>Year 1</a:t>
                      </a:r>
                      <a:endParaRPr lang="en-US" sz="2000" b="1" kern="1200" dirty="0">
                        <a:solidFill>
                          <a:schemeClr val="tx1"/>
                        </a:solidFill>
                        <a:latin typeface="+mn-lt"/>
                        <a:ea typeface="+mn-ea"/>
                        <a:cs typeface="+mn-cs"/>
                      </a:endParaRPr>
                    </a:p>
                  </a:txBody>
                  <a:tcPr>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latin typeface="+mn-lt"/>
                          <a:ea typeface="+mn-ea"/>
                          <a:cs typeface="+mn-cs"/>
                        </a:rPr>
                        <a:t>Year 2</a:t>
                      </a:r>
                      <a:endParaRPr lang="en-US" sz="2000" b="1" kern="1200" dirty="0">
                        <a:solidFill>
                          <a:schemeClr val="tx1"/>
                        </a:solidFill>
                        <a:latin typeface="+mn-lt"/>
                        <a:ea typeface="+mn-ea"/>
                        <a:cs typeface="+mn-cs"/>
                      </a:endParaRPr>
                    </a:p>
                  </a:txBody>
                  <a:tcPr>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latin typeface="+mn-lt"/>
                          <a:ea typeface="+mn-ea"/>
                          <a:cs typeface="+mn-cs"/>
                        </a:rPr>
                        <a:t>Year 3</a:t>
                      </a:r>
                      <a:endParaRPr lang="en-US" sz="2000" b="1" kern="1200" dirty="0">
                        <a:solidFill>
                          <a:schemeClr val="tx1"/>
                        </a:solidFill>
                        <a:latin typeface="+mn-lt"/>
                        <a:ea typeface="+mn-ea"/>
                        <a:cs typeface="+mn-cs"/>
                      </a:endParaRPr>
                    </a:p>
                  </a:txBody>
                  <a:tcPr>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latin typeface="+mn-lt"/>
                          <a:ea typeface="+mn-ea"/>
                          <a:cs typeface="+mn-cs"/>
                        </a:rPr>
                        <a:t>Year 4</a:t>
                      </a:r>
                      <a:endParaRPr lang="en-US" sz="2000" b="1" kern="1200" dirty="0">
                        <a:solidFill>
                          <a:schemeClr val="tx1"/>
                        </a:solidFill>
                        <a:latin typeface="+mn-lt"/>
                        <a:ea typeface="+mn-ea"/>
                        <a:cs typeface="+mn-cs"/>
                      </a:endParaRPr>
                    </a:p>
                  </a:txBody>
                  <a:tcPr>
                    <a:lnB w="12700" cap="flat" cmpd="sng" algn="ctr">
                      <a:solidFill>
                        <a:schemeClr val="tx1"/>
                      </a:solidFill>
                      <a:prstDash val="solid"/>
                      <a:round/>
                      <a:headEnd type="none" w="med" len="med"/>
                      <a:tailEnd type="none" w="med" len="med"/>
                    </a:lnB>
                  </a:tcPr>
                </a:tc>
              </a:tr>
              <a:tr h="370840">
                <a:tc>
                  <a:txBody>
                    <a:bodyPr/>
                    <a:lstStyle/>
                    <a:p>
                      <a:pPr algn="ctr"/>
                      <a:endParaRPr lang="en-US" sz="1900" b="1" dirty="0" smtClean="0"/>
                    </a:p>
                    <a:p>
                      <a:pPr algn="ctr"/>
                      <a:r>
                        <a:rPr lang="en-US" sz="1900" b="1" dirty="0" smtClean="0"/>
                        <a:t>COVARIATE</a:t>
                      </a:r>
                    </a:p>
                    <a:p>
                      <a:pPr algn="ctr"/>
                      <a:r>
                        <a:rPr lang="en-US" sz="1900" b="1" dirty="0" smtClean="0"/>
                        <a:t>(PRICES)</a:t>
                      </a:r>
                      <a:endParaRPr lang="en-US" sz="1900" b="1" dirty="0"/>
                    </a:p>
                  </a:txBody>
                  <a:tcPr anchor="ctr">
                    <a:lnR w="12700" cap="flat" cmpd="sng" algn="ctr">
                      <a:solidFill>
                        <a:schemeClr val="tx1"/>
                      </a:solidFill>
                      <a:prstDash val="solid"/>
                      <a:round/>
                      <a:headEnd type="none" w="med" len="med"/>
                      <a:tailEnd type="none" w="med" len="med"/>
                    </a:lnR>
                  </a:tcPr>
                </a:tc>
                <a:tc>
                  <a:txBody>
                    <a:bodyPr/>
                    <a:lstStyle/>
                    <a:p>
                      <a:pPr algn="ct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FF0000"/>
                          </a:solidFill>
                        </a:rPr>
                        <a:t>• • • • </a:t>
                      </a:r>
                    </a:p>
                    <a:p>
                      <a:pPr algn="ctr"/>
                      <a:r>
                        <a:rPr lang="en-US" sz="4000" dirty="0" smtClean="0">
                          <a:solidFill>
                            <a:srgbClr val="FF000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FF000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900" b="1" dirty="0"/>
                    </a:p>
                  </a:txBody>
                  <a:tcPr anchor="ctr"/>
                </a:tc>
                <a:tc>
                  <a:txBody>
                    <a:bodyPr/>
                    <a:lstStyle/>
                    <a:p>
                      <a:pPr algn="ctr"/>
                      <a:endParaRPr lang="en-US" sz="4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4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400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40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900" b="1" dirty="0" smtClean="0"/>
                    </a:p>
                    <a:p>
                      <a:pPr algn="ctr"/>
                      <a:r>
                        <a:rPr lang="en-US" sz="1900" b="1" dirty="0" smtClean="0"/>
                        <a:t>IDIOSYNCRATIC</a:t>
                      </a:r>
                    </a:p>
                    <a:p>
                      <a:pPr algn="ctr"/>
                      <a:r>
                        <a:rPr lang="en-US" sz="1900" b="1" dirty="0" smtClean="0"/>
                        <a:t>(ILL</a:t>
                      </a:r>
                      <a:r>
                        <a:rPr lang="en-US" sz="1900" b="1" baseline="0" dirty="0" smtClean="0"/>
                        <a:t> HEALTH)</a:t>
                      </a:r>
                      <a:endParaRPr lang="en-US" sz="1900" b="1" dirty="0"/>
                    </a:p>
                  </a:txBody>
                  <a:tcPr anchor="ctr">
                    <a:lnR w="12700" cap="flat" cmpd="sng" algn="ctr">
                      <a:solidFill>
                        <a:schemeClr val="tx1"/>
                      </a:solidFill>
                      <a:prstDash val="solid"/>
                      <a:round/>
                      <a:headEnd type="none" w="med" len="med"/>
                      <a:tailEnd type="none" w="med" len="med"/>
                    </a:lnR>
                  </a:tcPr>
                </a:tc>
                <a:tc>
                  <a:txBody>
                    <a:bodyPr/>
                    <a:lstStyle/>
                    <a:p>
                      <a:pPr algn="ctr"/>
                      <a:r>
                        <a:rPr lang="en-US" sz="4000" dirty="0" smtClean="0">
                          <a:solidFill>
                            <a:srgbClr val="0070C0"/>
                          </a:solidFill>
                        </a:rPr>
                        <a:t>• </a:t>
                      </a:r>
                      <a:r>
                        <a:rPr lang="en-US" sz="4000" dirty="0" smtClean="0">
                          <a:solidFill>
                            <a:srgbClr val="FF0000"/>
                          </a:solidFill>
                        </a:rPr>
                        <a:t>•</a:t>
                      </a:r>
                      <a:r>
                        <a:rPr lang="en-US" sz="4000" dirty="0" smtClean="0">
                          <a:solidFill>
                            <a:srgbClr val="0070C0"/>
                          </a:solidFill>
                        </a:rPr>
                        <a:t> • • </a:t>
                      </a:r>
                    </a:p>
                    <a:p>
                      <a:pPr algn="ctr"/>
                      <a:r>
                        <a:rPr lang="en-US" sz="4000" dirty="0" smtClean="0">
                          <a:solidFill>
                            <a:srgbClr val="0070C0"/>
                          </a:solidFill>
                        </a:rPr>
                        <a:t>• • </a:t>
                      </a:r>
                      <a:r>
                        <a:rPr lang="en-US" sz="4000" dirty="0" smtClean="0">
                          <a:solidFill>
                            <a:srgbClr val="FF0000"/>
                          </a:solidFill>
                        </a:rPr>
                        <a:t>•</a:t>
                      </a:r>
                      <a:r>
                        <a:rPr lang="en-US" sz="4000" dirty="0" smtClean="0">
                          <a:solidFill>
                            <a:srgbClr val="0070C0"/>
                          </a:solidFill>
                        </a:rPr>
                        <a:t>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a:t>
                      </a:r>
                      <a:r>
                        <a:rPr lang="en-US" sz="4000" dirty="0" smtClean="0">
                          <a:solidFill>
                            <a:srgbClr val="FF0000"/>
                          </a:solidFill>
                        </a:rPr>
                        <a:t> •</a:t>
                      </a:r>
                      <a:r>
                        <a:rPr lang="en-US" sz="4000" dirty="0" smtClean="0">
                          <a:solidFill>
                            <a:srgbClr val="0070C0"/>
                          </a:solidFill>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a:t>
                      </a:r>
                      <a:r>
                        <a:rPr lang="en-US" sz="4000" dirty="0" smtClean="0">
                          <a:solidFill>
                            <a:srgbClr val="FF0000"/>
                          </a:solidFill>
                        </a:rPr>
                        <a:t>• • </a:t>
                      </a:r>
                    </a:p>
                    <a:p>
                      <a:pPr algn="ctr"/>
                      <a:r>
                        <a:rPr lang="en-US" sz="4000" dirty="0" smtClean="0">
                          <a:solidFill>
                            <a:srgbClr val="0070C0"/>
                          </a:solidFill>
                        </a:rPr>
                        <a:t>•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a:t>
                      </a:r>
                      <a:r>
                        <a:rPr lang="en-US" sz="4000" dirty="0" smtClean="0">
                          <a:solidFill>
                            <a:srgbClr val="FF0000"/>
                          </a:solidFill>
                        </a:rPr>
                        <a:t>•</a:t>
                      </a:r>
                      <a:r>
                        <a:rPr lang="en-US" sz="4000" dirty="0" smtClean="0">
                          <a:solidFill>
                            <a:srgbClr val="0070C0"/>
                          </a:solidFill>
                        </a:rPr>
                        <a:t>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FF0000"/>
                          </a:solidFill>
                        </a:rPr>
                        <a:t>•</a:t>
                      </a: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FF0000"/>
                          </a:solidFill>
                        </a:rPr>
                        <a:t>•</a:t>
                      </a:r>
                      <a:r>
                        <a:rPr lang="en-US" sz="4000" dirty="0" smtClean="0">
                          <a:solidFill>
                            <a:srgbClr val="0070C0"/>
                          </a:solidFill>
                        </a:rPr>
                        <a:t> • • </a:t>
                      </a:r>
                      <a:r>
                        <a:rPr lang="en-US" sz="4000" dirty="0" smtClean="0">
                          <a:solidFill>
                            <a:srgbClr val="FF0000"/>
                          </a:solidFill>
                        </a:rPr>
                        <a:t>•</a:t>
                      </a:r>
                      <a:r>
                        <a:rPr lang="en-US" sz="4000" dirty="0" smtClean="0">
                          <a:solidFill>
                            <a:srgbClr val="0070C0"/>
                          </a:solidFill>
                        </a:rPr>
                        <a:t> </a:t>
                      </a:r>
                      <a:endParaRPr 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a:t>
                      </a:r>
                      <a:r>
                        <a:rPr lang="en-US" sz="4000" dirty="0" smtClean="0">
                          <a:solidFill>
                            <a:srgbClr val="FF0000"/>
                          </a:solidFill>
                        </a:rPr>
                        <a:t>•</a:t>
                      </a:r>
                      <a:r>
                        <a:rPr lang="en-US" sz="4000" dirty="0" smtClean="0">
                          <a:solidFill>
                            <a:srgbClr val="0070C0"/>
                          </a:solidFill>
                        </a:rPr>
                        <a:t> • </a:t>
                      </a:r>
                    </a:p>
                    <a:p>
                      <a:pPr algn="ctr"/>
                      <a:r>
                        <a:rPr lang="en-US" sz="4000" dirty="0" smtClean="0">
                          <a:solidFill>
                            <a:srgbClr val="FF0000"/>
                          </a:solidFill>
                        </a:rPr>
                        <a:t>• </a:t>
                      </a:r>
                      <a:r>
                        <a:rPr lang="en-US" sz="4000" dirty="0" smtClean="0">
                          <a:solidFill>
                            <a:srgbClr val="0070C0"/>
                          </a:solidFill>
                        </a:rPr>
                        <a:t>•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a:t>
                      </a:r>
                      <a:r>
                        <a:rPr lang="en-US" sz="4000" dirty="0" smtClean="0">
                          <a:solidFill>
                            <a:srgbClr val="FF0000"/>
                          </a:solidFill>
                        </a:rPr>
                        <a:t>•</a:t>
                      </a:r>
                      <a:r>
                        <a:rPr lang="en-US" sz="4000" dirty="0" smtClean="0">
                          <a:solidFill>
                            <a:srgbClr val="0070C0"/>
                          </a:solidFill>
                        </a:rPr>
                        <a:t> </a:t>
                      </a:r>
                      <a:endParaRPr 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8685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5231192"/>
              </p:ext>
            </p:extLst>
          </p:nvPr>
        </p:nvGraphicFramePr>
        <p:xfrm>
          <a:off x="152400" y="152400"/>
          <a:ext cx="8839200" cy="6156960"/>
        </p:xfrm>
        <a:graphic>
          <a:graphicData uri="http://schemas.openxmlformats.org/drawingml/2006/table">
            <a:tbl>
              <a:tblPr firstRow="1" bandRow="1">
                <a:tableStyleId>{2D5ABB26-0587-4C30-8999-92F81FD0307C}</a:tableStyleId>
              </a:tblPr>
              <a:tblGrid>
                <a:gridCol w="1767840"/>
                <a:gridCol w="1767840"/>
                <a:gridCol w="1767840"/>
                <a:gridCol w="1767840"/>
                <a:gridCol w="1767840"/>
              </a:tblGrid>
              <a:tr h="370840">
                <a:tc>
                  <a:txBody>
                    <a:bodyPr/>
                    <a:lstStyle/>
                    <a:p>
                      <a:pPr algn="ctr"/>
                      <a:endParaRPr lang="en-US" sz="2000" b="1" kern="1200" dirty="0">
                        <a:solidFill>
                          <a:schemeClr val="tx1"/>
                        </a:solidFill>
                        <a:latin typeface="+mn-lt"/>
                        <a:ea typeface="+mn-ea"/>
                        <a:cs typeface="+mn-cs"/>
                      </a:endParaRPr>
                    </a:p>
                  </a:txBody>
                  <a:tcPr anchor="ctr"/>
                </a:tc>
                <a:tc>
                  <a:txBody>
                    <a:bodyPr/>
                    <a:lstStyle/>
                    <a:p>
                      <a:pPr algn="ctr"/>
                      <a:r>
                        <a:rPr lang="en-US" sz="2000" b="1" kern="1200" dirty="0" smtClean="0">
                          <a:solidFill>
                            <a:schemeClr val="tx1"/>
                          </a:solidFill>
                          <a:latin typeface="+mn-lt"/>
                          <a:ea typeface="+mn-ea"/>
                          <a:cs typeface="+mn-cs"/>
                        </a:rPr>
                        <a:t>Year 1</a:t>
                      </a:r>
                      <a:endParaRPr lang="en-US" sz="2000" b="1" kern="1200" dirty="0">
                        <a:solidFill>
                          <a:schemeClr val="tx1"/>
                        </a:solidFill>
                        <a:latin typeface="+mn-lt"/>
                        <a:ea typeface="+mn-ea"/>
                        <a:cs typeface="+mn-cs"/>
                      </a:endParaRPr>
                    </a:p>
                  </a:txBody>
                  <a:tcPr>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latin typeface="+mn-lt"/>
                          <a:ea typeface="+mn-ea"/>
                          <a:cs typeface="+mn-cs"/>
                        </a:rPr>
                        <a:t>Year 2</a:t>
                      </a:r>
                      <a:endParaRPr lang="en-US" sz="2000" b="1" kern="1200" dirty="0">
                        <a:solidFill>
                          <a:schemeClr val="tx1"/>
                        </a:solidFill>
                        <a:latin typeface="+mn-lt"/>
                        <a:ea typeface="+mn-ea"/>
                        <a:cs typeface="+mn-cs"/>
                      </a:endParaRPr>
                    </a:p>
                  </a:txBody>
                  <a:tcPr>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latin typeface="+mn-lt"/>
                          <a:ea typeface="+mn-ea"/>
                          <a:cs typeface="+mn-cs"/>
                        </a:rPr>
                        <a:t>Year 3</a:t>
                      </a:r>
                      <a:endParaRPr lang="en-US" sz="2000" b="1" kern="1200" dirty="0">
                        <a:solidFill>
                          <a:schemeClr val="tx1"/>
                        </a:solidFill>
                        <a:latin typeface="+mn-lt"/>
                        <a:ea typeface="+mn-ea"/>
                        <a:cs typeface="+mn-cs"/>
                      </a:endParaRPr>
                    </a:p>
                  </a:txBody>
                  <a:tcPr>
                    <a:lnB w="12700" cap="flat" cmpd="sng" algn="ctr">
                      <a:solidFill>
                        <a:schemeClr val="tx1"/>
                      </a:solidFill>
                      <a:prstDash val="solid"/>
                      <a:round/>
                      <a:headEnd type="none" w="med" len="med"/>
                      <a:tailEnd type="none" w="med" len="med"/>
                    </a:lnB>
                  </a:tcPr>
                </a:tc>
                <a:tc>
                  <a:txBody>
                    <a:bodyPr/>
                    <a:lstStyle/>
                    <a:p>
                      <a:pPr algn="ctr"/>
                      <a:r>
                        <a:rPr lang="en-US" sz="2000" b="1" kern="1200" dirty="0" smtClean="0">
                          <a:solidFill>
                            <a:schemeClr val="tx1"/>
                          </a:solidFill>
                          <a:latin typeface="+mn-lt"/>
                          <a:ea typeface="+mn-ea"/>
                          <a:cs typeface="+mn-cs"/>
                        </a:rPr>
                        <a:t>Year 4</a:t>
                      </a:r>
                      <a:endParaRPr lang="en-US" sz="2000" b="1" kern="1200" dirty="0">
                        <a:solidFill>
                          <a:schemeClr val="tx1"/>
                        </a:solidFill>
                        <a:latin typeface="+mn-lt"/>
                        <a:ea typeface="+mn-ea"/>
                        <a:cs typeface="+mn-cs"/>
                      </a:endParaRPr>
                    </a:p>
                  </a:txBody>
                  <a:tcPr>
                    <a:lnB w="12700" cap="flat" cmpd="sng" algn="ctr">
                      <a:solidFill>
                        <a:schemeClr val="tx1"/>
                      </a:solidFill>
                      <a:prstDash val="solid"/>
                      <a:round/>
                      <a:headEnd type="none" w="med" len="med"/>
                      <a:tailEnd type="none" w="med" len="med"/>
                    </a:lnB>
                  </a:tcPr>
                </a:tc>
              </a:tr>
              <a:tr h="370840">
                <a:tc>
                  <a:txBody>
                    <a:bodyPr/>
                    <a:lstStyle/>
                    <a:p>
                      <a:pPr algn="ctr"/>
                      <a:endParaRPr lang="en-US" sz="1900" b="1" dirty="0" smtClean="0"/>
                    </a:p>
                    <a:p>
                      <a:pPr algn="ctr"/>
                      <a:r>
                        <a:rPr lang="en-US" sz="1900" b="1" dirty="0" smtClean="0"/>
                        <a:t>COVARIATE</a:t>
                      </a:r>
                    </a:p>
                    <a:p>
                      <a:pPr algn="ctr"/>
                      <a:r>
                        <a:rPr lang="en-US" sz="1900" b="1" dirty="0" smtClean="0"/>
                        <a:t>(PRICES)</a:t>
                      </a:r>
                      <a:endParaRPr lang="en-US" sz="1900" b="1" dirty="0"/>
                    </a:p>
                  </a:txBody>
                  <a:tcPr anchor="ctr">
                    <a:lnR w="12700" cap="flat" cmpd="sng" algn="ctr">
                      <a:solidFill>
                        <a:schemeClr val="tx1"/>
                      </a:solidFill>
                      <a:prstDash val="solid"/>
                      <a:round/>
                      <a:headEnd type="none" w="med" len="med"/>
                      <a:tailEnd type="none" w="med" len="med"/>
                    </a:lnR>
                  </a:tcPr>
                </a:tc>
                <a:tc>
                  <a:txBody>
                    <a:bodyPr/>
                    <a:lstStyle/>
                    <a:p>
                      <a:pPr algn="ct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FF0000"/>
                          </a:solidFill>
                        </a:rPr>
                        <a:t>• • • • </a:t>
                      </a:r>
                    </a:p>
                    <a:p>
                      <a:pPr algn="ctr"/>
                      <a:r>
                        <a:rPr lang="en-US" sz="4000" dirty="0" smtClean="0">
                          <a:solidFill>
                            <a:srgbClr val="FF000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FF000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1900" b="1" dirty="0" smtClean="0"/>
                        <a:t>AGRICULTURE</a:t>
                      </a:r>
                      <a:endParaRPr lang="en-US" sz="1900" b="1" dirty="0"/>
                    </a:p>
                  </a:txBody>
                  <a:tcPr anchor="ctr">
                    <a:lnR w="12700" cap="flat" cmpd="sng" algn="ctr">
                      <a:solidFill>
                        <a:schemeClr val="tx1"/>
                      </a:solidFill>
                      <a:prstDash val="solid"/>
                      <a:round/>
                      <a:headEnd type="none" w="med" len="med"/>
                      <a:tailEnd type="none" w="med" len="med"/>
                    </a:lnR>
                  </a:tcPr>
                </a:tc>
                <a:tc>
                  <a:txBody>
                    <a:bodyPr/>
                    <a:lstStyle/>
                    <a:p>
                      <a:pPr algn="ct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FF0000"/>
                          </a:solidFill>
                        </a:rPr>
                        <a:t>• </a:t>
                      </a:r>
                      <a:r>
                        <a:rPr lang="en-US" sz="4000" dirty="0" smtClean="0">
                          <a:solidFill>
                            <a:srgbClr val="0070C0"/>
                          </a:solidFill>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FF0000"/>
                          </a:solidFill>
                        </a:rPr>
                        <a:t>• • • </a:t>
                      </a:r>
                      <a:r>
                        <a:rPr lang="en-US" sz="4000" dirty="0" smtClean="0">
                          <a:solidFill>
                            <a:srgbClr val="0070C0"/>
                          </a:solidFill>
                        </a:rPr>
                        <a:t>•</a:t>
                      </a:r>
                      <a:r>
                        <a:rPr lang="en-US" sz="4000" dirty="0" smtClean="0">
                          <a:solidFill>
                            <a:srgbClr val="FF0000"/>
                          </a:solidFill>
                        </a:rPr>
                        <a:t> </a:t>
                      </a:r>
                    </a:p>
                    <a:p>
                      <a:pPr algn="ctr"/>
                      <a:r>
                        <a:rPr lang="en-US" sz="4000" dirty="0" smtClean="0">
                          <a:solidFill>
                            <a:srgbClr val="FF0000"/>
                          </a:solidFill>
                        </a:rPr>
                        <a:t>• </a:t>
                      </a:r>
                      <a:r>
                        <a:rPr lang="en-US" sz="4000" dirty="0" smtClean="0">
                          <a:solidFill>
                            <a:srgbClr val="0070C0"/>
                          </a:solidFill>
                        </a:rPr>
                        <a:t>•</a:t>
                      </a:r>
                      <a:r>
                        <a:rPr lang="en-US" sz="4000" dirty="0" smtClean="0">
                          <a:solidFill>
                            <a:srgbClr val="FF0000"/>
                          </a:solidFill>
                        </a:rPr>
                        <a:t>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FF0000"/>
                          </a:solidFill>
                        </a:rPr>
                        <a:t>• •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a:t>
                      </a:r>
                      <a:r>
                        <a:rPr lang="en-US" sz="4000" dirty="0" smtClean="0">
                          <a:solidFill>
                            <a:srgbClr val="FF0000"/>
                          </a:solidFill>
                        </a:rPr>
                        <a:t>• • </a:t>
                      </a:r>
                    </a:p>
                    <a:p>
                      <a:pPr algn="ctr"/>
                      <a:r>
                        <a:rPr lang="en-US" sz="4000" dirty="0" smtClean="0">
                          <a:solidFill>
                            <a:srgbClr val="0070C0"/>
                          </a:solidFill>
                        </a:rPr>
                        <a:t>• </a:t>
                      </a:r>
                      <a:r>
                        <a:rPr lang="en-US" sz="4000" dirty="0" smtClean="0">
                          <a:solidFill>
                            <a:srgbClr val="FF0000"/>
                          </a:solidFill>
                        </a:rPr>
                        <a:t>•</a:t>
                      </a:r>
                      <a:r>
                        <a:rPr lang="en-US" sz="4000" dirty="0" smtClean="0">
                          <a:solidFill>
                            <a:srgbClr val="0070C0"/>
                          </a:solidFill>
                        </a:rPr>
                        <a:t>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a:t>
                      </a:r>
                      <a:r>
                        <a:rPr lang="en-US" sz="4000" dirty="0" smtClean="0">
                          <a:solidFill>
                            <a:srgbClr val="FF0000"/>
                          </a:solidFill>
                        </a:rPr>
                        <a:t>•</a:t>
                      </a:r>
                      <a:r>
                        <a:rPr lang="en-US" sz="4000" dirty="0" smtClean="0">
                          <a:solidFill>
                            <a:srgbClr val="0070C0"/>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sz="1900" b="1" dirty="0" smtClean="0"/>
                    </a:p>
                    <a:p>
                      <a:pPr algn="ctr"/>
                      <a:r>
                        <a:rPr lang="en-US" sz="1900" b="1" dirty="0" smtClean="0"/>
                        <a:t>IDIOSYNCRATIC</a:t>
                      </a:r>
                    </a:p>
                    <a:p>
                      <a:pPr algn="ctr"/>
                      <a:r>
                        <a:rPr lang="en-US" sz="1900" b="1" dirty="0" smtClean="0"/>
                        <a:t>(ILL</a:t>
                      </a:r>
                      <a:r>
                        <a:rPr lang="en-US" sz="1900" b="1" baseline="0" dirty="0" smtClean="0"/>
                        <a:t> HEALTH)</a:t>
                      </a:r>
                      <a:endParaRPr lang="en-US" sz="1900" b="1" dirty="0"/>
                    </a:p>
                  </a:txBody>
                  <a:tcPr anchor="ctr">
                    <a:lnR w="12700" cap="flat" cmpd="sng" algn="ctr">
                      <a:solidFill>
                        <a:schemeClr val="tx1"/>
                      </a:solidFill>
                      <a:prstDash val="solid"/>
                      <a:round/>
                      <a:headEnd type="none" w="med" len="med"/>
                      <a:tailEnd type="none" w="med" len="med"/>
                    </a:lnR>
                  </a:tcPr>
                </a:tc>
                <a:tc>
                  <a:txBody>
                    <a:bodyPr/>
                    <a:lstStyle/>
                    <a:p>
                      <a:pPr algn="ctr"/>
                      <a:r>
                        <a:rPr lang="en-US" sz="4000" dirty="0" smtClean="0">
                          <a:solidFill>
                            <a:srgbClr val="0070C0"/>
                          </a:solidFill>
                        </a:rPr>
                        <a:t>• </a:t>
                      </a:r>
                      <a:r>
                        <a:rPr lang="en-US" sz="4000" dirty="0" smtClean="0">
                          <a:solidFill>
                            <a:srgbClr val="FF0000"/>
                          </a:solidFill>
                        </a:rPr>
                        <a:t>•</a:t>
                      </a:r>
                      <a:r>
                        <a:rPr lang="en-US" sz="4000" dirty="0" smtClean="0">
                          <a:solidFill>
                            <a:srgbClr val="0070C0"/>
                          </a:solidFill>
                        </a:rPr>
                        <a:t> • • </a:t>
                      </a:r>
                    </a:p>
                    <a:p>
                      <a:pPr algn="ctr"/>
                      <a:r>
                        <a:rPr lang="en-US" sz="4000" dirty="0" smtClean="0">
                          <a:solidFill>
                            <a:srgbClr val="0070C0"/>
                          </a:solidFill>
                        </a:rPr>
                        <a:t>• • </a:t>
                      </a:r>
                      <a:r>
                        <a:rPr lang="en-US" sz="4000" dirty="0" smtClean="0">
                          <a:solidFill>
                            <a:srgbClr val="FF0000"/>
                          </a:solidFill>
                        </a:rPr>
                        <a:t>•</a:t>
                      </a:r>
                      <a:r>
                        <a:rPr lang="en-US" sz="4000" dirty="0" smtClean="0">
                          <a:solidFill>
                            <a:srgbClr val="0070C0"/>
                          </a:solidFill>
                        </a:rPr>
                        <a:t>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a:t>
                      </a:r>
                      <a:r>
                        <a:rPr lang="en-US" sz="4000" dirty="0" smtClean="0">
                          <a:solidFill>
                            <a:srgbClr val="FF0000"/>
                          </a:solidFill>
                        </a:rPr>
                        <a:t> •</a:t>
                      </a:r>
                      <a:r>
                        <a:rPr lang="en-US" sz="4000" dirty="0" smtClean="0">
                          <a:solidFill>
                            <a:srgbClr val="0070C0"/>
                          </a:solidFill>
                        </a:rPr>
                        <a:t> •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a:t>
                      </a:r>
                      <a:r>
                        <a:rPr lang="en-US" sz="4000" dirty="0" smtClean="0">
                          <a:solidFill>
                            <a:srgbClr val="FF0000"/>
                          </a:solidFill>
                        </a:rPr>
                        <a:t>• • </a:t>
                      </a:r>
                    </a:p>
                    <a:p>
                      <a:pPr algn="ctr"/>
                      <a:r>
                        <a:rPr lang="en-US" sz="4000" dirty="0" smtClean="0">
                          <a:solidFill>
                            <a:srgbClr val="0070C0"/>
                          </a:solidFill>
                        </a:rPr>
                        <a:t>•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a:t>
                      </a:r>
                      <a:r>
                        <a:rPr lang="en-US" sz="4000" dirty="0" smtClean="0">
                          <a:solidFill>
                            <a:srgbClr val="FF0000"/>
                          </a:solidFill>
                        </a:rPr>
                        <a:t>•</a:t>
                      </a:r>
                      <a:r>
                        <a:rPr lang="en-US" sz="4000" dirty="0" smtClean="0">
                          <a:solidFill>
                            <a:srgbClr val="0070C0"/>
                          </a:solidFill>
                        </a:rPr>
                        <a:t> •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FF0000"/>
                          </a:solidFill>
                        </a:rPr>
                        <a:t>•</a:t>
                      </a:r>
                      <a:r>
                        <a:rPr lang="en-US" sz="4000" dirty="0" smtClean="0">
                          <a:solidFill>
                            <a:srgbClr val="0070C0"/>
                          </a:solidFill>
                        </a:rPr>
                        <a:t> • • • </a:t>
                      </a:r>
                    </a:p>
                    <a:p>
                      <a:pPr algn="ctr"/>
                      <a:r>
                        <a:rPr lang="en-US" sz="4000" dirty="0" smtClean="0">
                          <a:solidFill>
                            <a:srgbClr val="0070C0"/>
                          </a:solidFill>
                        </a:rPr>
                        <a:t>• • •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FF0000"/>
                          </a:solidFill>
                        </a:rPr>
                        <a:t>•</a:t>
                      </a:r>
                      <a:r>
                        <a:rPr lang="en-US" sz="4000" dirty="0" smtClean="0">
                          <a:solidFill>
                            <a:srgbClr val="0070C0"/>
                          </a:solidFill>
                        </a:rPr>
                        <a:t> • • </a:t>
                      </a:r>
                      <a:r>
                        <a:rPr lang="en-US" sz="4000" dirty="0" smtClean="0">
                          <a:solidFill>
                            <a:srgbClr val="FF0000"/>
                          </a:solidFill>
                        </a:rPr>
                        <a:t>•</a:t>
                      </a:r>
                      <a:r>
                        <a:rPr lang="en-US" sz="4000" dirty="0" smtClean="0">
                          <a:solidFill>
                            <a:srgbClr val="0070C0"/>
                          </a:solidFill>
                        </a:rPr>
                        <a:t> </a:t>
                      </a:r>
                      <a:endParaRPr 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000" dirty="0" smtClean="0">
                          <a:solidFill>
                            <a:srgbClr val="0070C0"/>
                          </a:solidFill>
                        </a:rPr>
                        <a:t>• • </a:t>
                      </a:r>
                      <a:r>
                        <a:rPr lang="en-US" sz="4000" dirty="0" smtClean="0">
                          <a:solidFill>
                            <a:srgbClr val="FF0000"/>
                          </a:solidFill>
                        </a:rPr>
                        <a:t>•</a:t>
                      </a:r>
                      <a:r>
                        <a:rPr lang="en-US" sz="4000" dirty="0" smtClean="0">
                          <a:solidFill>
                            <a:srgbClr val="0070C0"/>
                          </a:solidFill>
                        </a:rPr>
                        <a:t> • </a:t>
                      </a:r>
                    </a:p>
                    <a:p>
                      <a:pPr algn="ctr"/>
                      <a:r>
                        <a:rPr lang="en-US" sz="4000" dirty="0" smtClean="0">
                          <a:solidFill>
                            <a:srgbClr val="FF0000"/>
                          </a:solidFill>
                        </a:rPr>
                        <a:t>• </a:t>
                      </a:r>
                      <a:r>
                        <a:rPr lang="en-US" sz="4000" dirty="0" smtClean="0">
                          <a:solidFill>
                            <a:srgbClr val="0070C0"/>
                          </a:solidFill>
                        </a:rPr>
                        <a:t>• • •</a:t>
                      </a:r>
                    </a:p>
                    <a:p>
                      <a:pPr marL="0" marR="0" indent="0" algn="ctr" defTabSz="914400" rtl="0" eaLnBrk="1" fontAlgn="auto" latinLnBrk="0" hangingPunct="1">
                        <a:lnSpc>
                          <a:spcPct val="100000"/>
                        </a:lnSpc>
                        <a:spcBef>
                          <a:spcPts val="0"/>
                        </a:spcBef>
                        <a:spcAft>
                          <a:spcPts val="0"/>
                        </a:spcAft>
                        <a:buClrTx/>
                        <a:buSzTx/>
                        <a:buFontTx/>
                        <a:buNone/>
                        <a:tabLst/>
                        <a:defRPr/>
                      </a:pPr>
                      <a:r>
                        <a:rPr lang="en-US" sz="4000" dirty="0" smtClean="0">
                          <a:solidFill>
                            <a:srgbClr val="0070C0"/>
                          </a:solidFill>
                        </a:rPr>
                        <a:t>• • • </a:t>
                      </a:r>
                      <a:r>
                        <a:rPr lang="en-US" sz="4000" dirty="0" smtClean="0">
                          <a:solidFill>
                            <a:srgbClr val="FF0000"/>
                          </a:solidFill>
                        </a:rPr>
                        <a:t>•</a:t>
                      </a:r>
                      <a:r>
                        <a:rPr lang="en-US" sz="4000" dirty="0" smtClean="0">
                          <a:solidFill>
                            <a:srgbClr val="0070C0"/>
                          </a:solidFill>
                        </a:rPr>
                        <a:t> </a:t>
                      </a:r>
                      <a:endParaRPr 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88688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Agricultural insurance</a:t>
            </a:r>
            <a:endParaRPr lang="en-US" sz="4000" dirty="0"/>
          </a:p>
        </p:txBody>
      </p:sp>
      <p:sp>
        <p:nvSpPr>
          <p:cNvPr id="3" name="Content Placeholder 2"/>
          <p:cNvSpPr>
            <a:spLocks noGrp="1"/>
          </p:cNvSpPr>
          <p:nvPr>
            <p:ph idx="1"/>
          </p:nvPr>
        </p:nvSpPr>
        <p:spPr/>
        <p:txBody>
          <a:bodyPr>
            <a:noAutofit/>
          </a:bodyPr>
          <a:lstStyle/>
          <a:p>
            <a:r>
              <a:rPr lang="en-US" sz="2000" dirty="0" smtClean="0"/>
              <a:t>Long history of agricultural insurance. Until recently most agricultural insurance contracts were individual policies that covered farmers against multiple perils.</a:t>
            </a:r>
          </a:p>
          <a:p>
            <a:pPr lvl="1"/>
            <a:r>
              <a:rPr lang="en-US" dirty="0" smtClean="0"/>
              <a:t>Multiple peril crop insurance</a:t>
            </a:r>
          </a:p>
          <a:p>
            <a:r>
              <a:rPr lang="en-US" sz="2000" dirty="0" smtClean="0"/>
              <a:t>A farmer buys an insurance policy, reports any losses to the insurance company, insurance company sends a loss adjuster to assess the value of the loss and indemnifies this loss. </a:t>
            </a:r>
          </a:p>
          <a:p>
            <a:r>
              <a:rPr lang="en-US" sz="2000" dirty="0" smtClean="0"/>
              <a:t>This traditional agricultural insurance is expensive: </a:t>
            </a:r>
          </a:p>
          <a:p>
            <a:pPr marL="914400" lvl="1" indent="-514350">
              <a:buFont typeface="+mj-lt"/>
              <a:buAutoNum type="arabicPeriod"/>
            </a:pPr>
            <a:r>
              <a:rPr lang="en-US" dirty="0" smtClean="0"/>
              <a:t>Sending a loss adjuster to assess losses is costly. This is important to avoid moral hazard (insured individuals exert less effort)</a:t>
            </a:r>
          </a:p>
          <a:p>
            <a:pPr marL="914400" lvl="1" indent="-514350">
              <a:buFont typeface="+mj-lt"/>
              <a:buAutoNum type="arabicPeriod"/>
            </a:pPr>
            <a:r>
              <a:rPr lang="en-US" dirty="0" smtClean="0"/>
              <a:t>Still some moral hazard, so the insurance is paying out sometimes when it shouldn’t </a:t>
            </a:r>
          </a:p>
          <a:p>
            <a:pPr marL="914400" lvl="1" indent="-514350">
              <a:buFont typeface="+mj-lt"/>
              <a:buAutoNum type="arabicPeriod"/>
            </a:pPr>
            <a:r>
              <a:rPr lang="en-US" dirty="0" smtClean="0"/>
              <a:t>Adverse selection (only the most risky farmers seek insurance): also means there are more payouts</a:t>
            </a:r>
          </a:p>
        </p:txBody>
      </p:sp>
    </p:spTree>
    <p:extLst>
      <p:ext uri="{BB962C8B-B14F-4D97-AF65-F5344CB8AC3E}">
        <p14:creationId xmlns:p14="http://schemas.microsoft.com/office/powerpoint/2010/main" val="4185558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Agricultural insurance</a:t>
            </a:r>
            <a:endParaRPr lang="en-US" sz="4000" dirty="0"/>
          </a:p>
        </p:txBody>
      </p:sp>
      <p:sp>
        <p:nvSpPr>
          <p:cNvPr id="3" name="Content Placeholder 2"/>
          <p:cNvSpPr>
            <a:spLocks noGrp="1"/>
          </p:cNvSpPr>
          <p:nvPr>
            <p:ph idx="1"/>
          </p:nvPr>
        </p:nvSpPr>
        <p:spPr/>
        <p:txBody>
          <a:bodyPr>
            <a:normAutofit/>
          </a:bodyPr>
          <a:lstStyle/>
          <a:p>
            <a:r>
              <a:rPr lang="en-US" sz="2400" dirty="0" smtClean="0"/>
              <a:t>As a result: </a:t>
            </a:r>
          </a:p>
          <a:p>
            <a:pPr lvl="1"/>
            <a:r>
              <a:rPr lang="en-US" sz="2400" dirty="0" smtClean="0"/>
              <a:t>Insure large farmers</a:t>
            </a:r>
          </a:p>
          <a:p>
            <a:pPr lvl="1"/>
            <a:r>
              <a:rPr lang="en-US" sz="2400" dirty="0" smtClean="0"/>
              <a:t>Insure farmers with historical records</a:t>
            </a:r>
          </a:p>
          <a:p>
            <a:pPr lvl="1"/>
            <a:r>
              <a:rPr lang="en-US" sz="2400" dirty="0" smtClean="0"/>
              <a:t>Public subsidies to  make it affordable</a:t>
            </a:r>
          </a:p>
          <a:p>
            <a:r>
              <a:rPr lang="en-US" sz="2400" dirty="0" smtClean="0"/>
              <a:t>A problem for smallholder farmers: </a:t>
            </a:r>
            <a:endParaRPr lang="en-US" sz="2400" dirty="0"/>
          </a:p>
          <a:p>
            <a:pPr lvl="1"/>
            <a:r>
              <a:rPr lang="en-US" sz="2400" dirty="0" smtClean="0"/>
              <a:t>Cost of sending a loss adjuster is the same for a small farmer and large farmer, but small farmer insures less and pays less premium</a:t>
            </a:r>
          </a:p>
          <a:p>
            <a:pPr lvl="1"/>
            <a:r>
              <a:rPr lang="en-US" sz="2400" dirty="0" smtClean="0"/>
              <a:t>No historical records!</a:t>
            </a:r>
          </a:p>
          <a:p>
            <a:pPr lvl="1"/>
            <a:r>
              <a:rPr lang="en-US" sz="2400" dirty="0" smtClean="0"/>
              <a:t>Subsidies need to be really high</a:t>
            </a:r>
          </a:p>
          <a:p>
            <a:endParaRPr lang="en-US" sz="2400" dirty="0"/>
          </a:p>
        </p:txBody>
      </p:sp>
    </p:spTree>
    <p:extLst>
      <p:ext uri="{BB962C8B-B14F-4D97-AF65-F5344CB8AC3E}">
        <p14:creationId xmlns:p14="http://schemas.microsoft.com/office/powerpoint/2010/main" val="3520711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Traditional agricultural insurance is expensive for small holders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86000"/>
            <a:ext cx="7415122" cy="241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70857" y="4515922"/>
            <a:ext cx="2052870" cy="369332"/>
          </a:xfrm>
          <a:prstGeom prst="rect">
            <a:avLst/>
          </a:prstGeom>
          <a:noFill/>
        </p:spPr>
        <p:txBody>
          <a:bodyPr wrap="none" rtlCol="0">
            <a:spAutoFit/>
          </a:bodyPr>
          <a:lstStyle/>
          <a:p>
            <a:r>
              <a:rPr lang="en-US" i="1" dirty="0" smtClean="0"/>
              <a:t>Source: Peter Hazell</a:t>
            </a:r>
            <a:endParaRPr lang="en-US" i="1" dirty="0"/>
          </a:p>
        </p:txBody>
      </p:sp>
    </p:spTree>
    <p:extLst>
      <p:ext uri="{BB962C8B-B14F-4D97-AF65-F5344CB8AC3E}">
        <p14:creationId xmlns:p14="http://schemas.microsoft.com/office/powerpoint/2010/main" val="4189729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Indexes</a:t>
            </a:r>
            <a:endParaRPr lang="en-US" sz="4000" dirty="0"/>
          </a:p>
        </p:txBody>
      </p:sp>
      <p:sp>
        <p:nvSpPr>
          <p:cNvPr id="3" name="Content Placeholder 2"/>
          <p:cNvSpPr>
            <a:spLocks noGrp="1"/>
          </p:cNvSpPr>
          <p:nvPr>
            <p:ph idx="1"/>
          </p:nvPr>
        </p:nvSpPr>
        <p:spPr/>
        <p:txBody>
          <a:bodyPr>
            <a:normAutofit/>
          </a:bodyPr>
          <a:lstStyle/>
          <a:p>
            <a:r>
              <a:rPr lang="en-US" sz="2400" dirty="0" smtClean="0"/>
              <a:t>Indexes can be used to capture large losses that affect everyone at the same time. </a:t>
            </a:r>
          </a:p>
          <a:p>
            <a:r>
              <a:rPr lang="en-US" sz="2400" dirty="0" smtClean="0"/>
              <a:t>What is an index? Public information that is correlated with large losses faced by farmers. </a:t>
            </a:r>
          </a:p>
          <a:p>
            <a:r>
              <a:rPr lang="en-US" sz="2400" dirty="0" smtClean="0"/>
              <a:t>Examples: </a:t>
            </a:r>
          </a:p>
          <a:p>
            <a:pPr lvl="1"/>
            <a:r>
              <a:rPr lang="en-US" sz="2400" dirty="0" smtClean="0"/>
              <a:t>Rainfall recorded at a nearby weather station</a:t>
            </a:r>
          </a:p>
          <a:p>
            <a:pPr lvl="1"/>
            <a:r>
              <a:rPr lang="en-US" sz="2400" dirty="0" smtClean="0"/>
              <a:t>Height of the river</a:t>
            </a:r>
          </a:p>
          <a:p>
            <a:pPr lvl="1"/>
            <a:r>
              <a:rPr lang="en-US" sz="2400" dirty="0" smtClean="0"/>
              <a:t>Average yields recorded for a given area through crop cutting experiments</a:t>
            </a:r>
          </a:p>
          <a:p>
            <a:pPr lvl="1"/>
            <a:r>
              <a:rPr lang="en-US" sz="2400" dirty="0" smtClean="0"/>
              <a:t>Satellite estimates of yield  (</a:t>
            </a:r>
            <a:r>
              <a:rPr lang="en-US" sz="2400" dirty="0" err="1" smtClean="0"/>
              <a:t>NDVI</a:t>
            </a:r>
            <a:r>
              <a:rPr lang="en-US" sz="2400" dirty="0" smtClean="0"/>
              <a:t>)</a:t>
            </a:r>
            <a:endParaRPr lang="en-US" sz="2400" dirty="0"/>
          </a:p>
        </p:txBody>
      </p:sp>
    </p:spTree>
    <p:extLst>
      <p:ext uri="{BB962C8B-B14F-4D97-AF65-F5344CB8AC3E}">
        <p14:creationId xmlns:p14="http://schemas.microsoft.com/office/powerpoint/2010/main" val="1746202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Index insurance</a:t>
            </a:r>
            <a:endParaRPr lang="en-US" sz="4000" dirty="0"/>
          </a:p>
        </p:txBody>
      </p:sp>
      <p:sp>
        <p:nvSpPr>
          <p:cNvPr id="3" name="Content Placeholder 2"/>
          <p:cNvSpPr>
            <a:spLocks noGrp="1"/>
          </p:cNvSpPr>
          <p:nvPr>
            <p:ph idx="1"/>
          </p:nvPr>
        </p:nvSpPr>
        <p:spPr>
          <a:xfrm>
            <a:off x="457200" y="1600200"/>
            <a:ext cx="8229600" cy="4953000"/>
          </a:xfrm>
        </p:spPr>
        <p:txBody>
          <a:bodyPr>
            <a:noAutofit/>
          </a:bodyPr>
          <a:lstStyle/>
          <a:p>
            <a:r>
              <a:rPr lang="en-US" sz="2400" dirty="0" smtClean="0"/>
              <a:t>An insurance policy that pays every farmer in an area, based on the performance of a publicly observable index for that area  </a:t>
            </a:r>
          </a:p>
          <a:p>
            <a:r>
              <a:rPr lang="en-US" sz="2400" dirty="0" smtClean="0"/>
              <a:t>Farmers in a district buy an insurance policy </a:t>
            </a:r>
          </a:p>
          <a:p>
            <a:r>
              <a:rPr lang="en-US" sz="2400" dirty="0" smtClean="0"/>
              <a:t>Instead of reporting losses they receive a payout based on the performance of the index. </a:t>
            </a:r>
          </a:p>
          <a:p>
            <a:pPr lvl="1"/>
            <a:r>
              <a:rPr lang="en-US" dirty="0" smtClean="0"/>
              <a:t>If the index suggests farming conditions were good there is no payout to any farmer in the district</a:t>
            </a:r>
          </a:p>
          <a:p>
            <a:pPr lvl="1"/>
            <a:r>
              <a:rPr lang="en-US" dirty="0" smtClean="0"/>
              <a:t>If the index falls below a certain point (trigger point) it shows that farming conditions were bad and there is a payout to all farmers that bought a policy in the district</a:t>
            </a:r>
          </a:p>
          <a:p>
            <a:r>
              <a:rPr lang="en-US" sz="2400" dirty="0" smtClean="0"/>
              <a:t>The payout amount and the trigger is agreed to at the time the contract is signed and is not based on any assessment of losses actually experienced by an individual policy holder.  </a:t>
            </a:r>
          </a:p>
          <a:p>
            <a:pPr lvl="1"/>
            <a:endParaRPr lang="en-US" dirty="0" smtClean="0"/>
          </a:p>
        </p:txBody>
      </p:sp>
    </p:spTree>
    <p:extLst>
      <p:ext uri="{BB962C8B-B14F-4D97-AF65-F5344CB8AC3E}">
        <p14:creationId xmlns:p14="http://schemas.microsoft.com/office/powerpoint/2010/main" val="26139910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Advantages and disadvantages</a:t>
            </a:r>
            <a:endParaRPr lang="en-US" sz="4000" dirty="0"/>
          </a:p>
        </p:txBody>
      </p:sp>
      <p:sp>
        <p:nvSpPr>
          <p:cNvPr id="3" name="Content Placeholder 2"/>
          <p:cNvSpPr>
            <a:spLocks noGrp="1"/>
          </p:cNvSpPr>
          <p:nvPr>
            <p:ph idx="1"/>
          </p:nvPr>
        </p:nvSpPr>
        <p:spPr>
          <a:xfrm>
            <a:off x="457200" y="1447800"/>
            <a:ext cx="7620000" cy="4800600"/>
          </a:xfrm>
        </p:spPr>
        <p:txBody>
          <a:bodyPr>
            <a:noAutofit/>
          </a:bodyPr>
          <a:lstStyle/>
          <a:p>
            <a:r>
              <a:rPr lang="en-US" sz="2400" dirty="0" smtClean="0"/>
              <a:t>Advantages: </a:t>
            </a:r>
          </a:p>
          <a:p>
            <a:pPr lvl="1"/>
            <a:r>
              <a:rPr lang="en-US" sz="2400" dirty="0" smtClean="0"/>
              <a:t>It can be much cheaper</a:t>
            </a:r>
          </a:p>
          <a:p>
            <a:pPr lvl="2"/>
            <a:r>
              <a:rPr lang="en-US" sz="2000" dirty="0" smtClean="0"/>
              <a:t>No loss assessment </a:t>
            </a:r>
          </a:p>
          <a:p>
            <a:pPr lvl="2"/>
            <a:r>
              <a:rPr lang="en-US" sz="2000" dirty="0" smtClean="0"/>
              <a:t>Less moral hazard and adverse selection: a farmer’s individual behavior does not affect whether or not there is a payout.</a:t>
            </a:r>
          </a:p>
          <a:p>
            <a:r>
              <a:rPr lang="en-US" sz="2400" dirty="0" smtClean="0"/>
              <a:t>Disadvantages: </a:t>
            </a:r>
          </a:p>
          <a:p>
            <a:pPr lvl="1"/>
            <a:r>
              <a:rPr lang="en-US" sz="2400" dirty="0" smtClean="0"/>
              <a:t>Requires difficult calibration</a:t>
            </a:r>
          </a:p>
          <a:p>
            <a:pPr lvl="2"/>
            <a:r>
              <a:rPr lang="en-US" sz="2000" dirty="0" smtClean="0"/>
              <a:t>How do you design a policy that accurately captures when there are large losses for farmers in an area: for example what level of rainfall should payouts start at? </a:t>
            </a:r>
          </a:p>
          <a:p>
            <a:pPr lvl="1"/>
            <a:r>
              <a:rPr lang="en-US" sz="2400" dirty="0" smtClean="0"/>
              <a:t>Even the best designed policies will have some basis risk: </a:t>
            </a:r>
          </a:p>
          <a:p>
            <a:pPr lvl="2"/>
            <a:r>
              <a:rPr lang="en-US" sz="2000" dirty="0" smtClean="0"/>
              <a:t>The risk that the farmer does not receive a payout when he needs it or receives one when he does not need it. </a:t>
            </a:r>
            <a:endParaRPr lang="en-US" sz="2000" dirty="0"/>
          </a:p>
        </p:txBody>
      </p:sp>
    </p:spTree>
    <p:extLst>
      <p:ext uri="{BB962C8B-B14F-4D97-AF65-F5344CB8AC3E}">
        <p14:creationId xmlns:p14="http://schemas.microsoft.com/office/powerpoint/2010/main" val="2015487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value of insurance</a:t>
            </a:r>
            <a:endParaRPr lang="en-US" dirty="0"/>
          </a:p>
        </p:txBody>
      </p:sp>
      <p:sp>
        <p:nvSpPr>
          <p:cNvPr id="3" name="Content Placeholder 2"/>
          <p:cNvSpPr>
            <a:spLocks noGrp="1"/>
          </p:cNvSpPr>
          <p:nvPr>
            <p:ph idx="1"/>
          </p:nvPr>
        </p:nvSpPr>
        <p:spPr/>
        <p:txBody>
          <a:bodyPr>
            <a:normAutofit fontScale="925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114300" indent="0">
              <a:buNone/>
            </a:pPr>
            <a:r>
              <a:rPr lang="en-US" dirty="0" smtClean="0"/>
              <a:t>Source: Chris Udry</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6772275" cy="4378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9649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Comparing different indexes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4820183"/>
              </p:ext>
            </p:extLst>
          </p:nvPr>
        </p:nvGraphicFramePr>
        <p:xfrm>
          <a:off x="457200" y="1600200"/>
          <a:ext cx="7620002" cy="4211320"/>
        </p:xfrm>
        <a:graphic>
          <a:graphicData uri="http://schemas.openxmlformats.org/drawingml/2006/table">
            <a:tbl>
              <a:tblPr firstRow="1" bandRow="1">
                <a:tableStyleId>{5C22544A-7EE6-4342-B048-85BDC9FD1C3A}</a:tableStyleId>
              </a:tblPr>
              <a:tblGrid>
                <a:gridCol w="1763889"/>
                <a:gridCol w="2540002"/>
                <a:gridCol w="3316111"/>
              </a:tblGrid>
              <a:tr h="370840">
                <a:tc>
                  <a:txBody>
                    <a:bodyPr/>
                    <a:lstStyle/>
                    <a:p>
                      <a:r>
                        <a:rPr lang="en-US" dirty="0" smtClean="0"/>
                        <a:t>Index</a:t>
                      </a:r>
                      <a:endParaRPr lang="en-US" dirty="0"/>
                    </a:p>
                  </a:txBody>
                  <a:tcPr marL="84667" marR="84667"/>
                </a:tc>
                <a:tc>
                  <a:txBody>
                    <a:bodyPr/>
                    <a:lstStyle/>
                    <a:p>
                      <a:r>
                        <a:rPr lang="en-US" dirty="0" smtClean="0"/>
                        <a:t>Description</a:t>
                      </a:r>
                      <a:endParaRPr lang="en-US" dirty="0"/>
                    </a:p>
                  </a:txBody>
                  <a:tcPr marL="84667" marR="84667"/>
                </a:tc>
                <a:tc>
                  <a:txBody>
                    <a:bodyPr/>
                    <a:lstStyle/>
                    <a:p>
                      <a:r>
                        <a:rPr lang="en-US" dirty="0" smtClean="0"/>
                        <a:t>Comment</a:t>
                      </a:r>
                      <a:endParaRPr lang="en-US" dirty="0"/>
                    </a:p>
                  </a:txBody>
                  <a:tcPr marL="84667" marR="84667"/>
                </a:tc>
              </a:tr>
              <a:tr h="370840">
                <a:tc>
                  <a:txBody>
                    <a:bodyPr/>
                    <a:lstStyle/>
                    <a:p>
                      <a:r>
                        <a:rPr lang="en-US" dirty="0" smtClean="0"/>
                        <a:t>Area yield index</a:t>
                      </a:r>
                      <a:endParaRPr lang="en-US" dirty="0"/>
                    </a:p>
                  </a:txBody>
                  <a:tcPr marL="84667" marR="84667"/>
                </a:tc>
                <a:tc>
                  <a:txBody>
                    <a:bodyPr/>
                    <a:lstStyle/>
                    <a:p>
                      <a:r>
                        <a:rPr lang="en-US" dirty="0" smtClean="0"/>
                        <a:t>pays farmers on the basis of average yields recorded for a given area</a:t>
                      </a:r>
                      <a:endParaRPr lang="en-US" dirty="0"/>
                    </a:p>
                  </a:txBody>
                  <a:tcPr marL="84667" marR="84667"/>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good at capturing all sources of aggregate yield risk (weather, pests, input supply shocks) but not widely available</a:t>
                      </a:r>
                    </a:p>
                    <a:p>
                      <a:endParaRPr lang="en-US" dirty="0"/>
                    </a:p>
                  </a:txBody>
                  <a:tcPr marL="84667" marR="84667"/>
                </a:tc>
              </a:tr>
              <a:tr h="370840">
                <a:tc>
                  <a:txBody>
                    <a:bodyPr/>
                    <a:lstStyle/>
                    <a:p>
                      <a:r>
                        <a:rPr lang="en-US" dirty="0" smtClean="0"/>
                        <a:t>Rainfall index</a:t>
                      </a:r>
                      <a:endParaRPr lang="en-US" dirty="0"/>
                    </a:p>
                  </a:txBody>
                  <a:tcPr marL="84667" marR="84667"/>
                </a:tc>
                <a:tc>
                  <a:txBody>
                    <a:bodyPr/>
                    <a:lstStyle/>
                    <a:p>
                      <a:r>
                        <a:rPr lang="en-US" dirty="0" smtClean="0"/>
                        <a:t>pays farmers on the basis of rainfall recorded at a nearby weather station </a:t>
                      </a:r>
                      <a:endParaRPr lang="en-US" dirty="0"/>
                    </a:p>
                  </a:txBody>
                  <a:tcPr marL="84667" marR="84667"/>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widely available</a:t>
                      </a:r>
                      <a:r>
                        <a:rPr lang="en-US" baseline="0" dirty="0" smtClean="0"/>
                        <a:t> but </a:t>
                      </a:r>
                      <a:r>
                        <a:rPr lang="en-US" dirty="0" smtClean="0"/>
                        <a:t>can only cover rainfall related crop losses </a:t>
                      </a:r>
                    </a:p>
                    <a:p>
                      <a:endParaRPr lang="en-US" dirty="0"/>
                    </a:p>
                  </a:txBody>
                  <a:tcPr marL="84667" marR="84667"/>
                </a:tc>
              </a:tr>
              <a:tr h="370840">
                <a:tc>
                  <a:txBody>
                    <a:bodyPr/>
                    <a:lstStyle/>
                    <a:p>
                      <a:r>
                        <a:rPr lang="en-US" dirty="0" err="1" smtClean="0"/>
                        <a:t>NDVI</a:t>
                      </a:r>
                      <a:endParaRPr lang="en-US" dirty="0"/>
                    </a:p>
                  </a:txBody>
                  <a:tcPr marL="84667" marR="84667"/>
                </a:tc>
                <a:tc>
                  <a:txBody>
                    <a:bodyPr/>
                    <a:lstStyle/>
                    <a:p>
                      <a:r>
                        <a:rPr lang="en-US" dirty="0" smtClean="0"/>
                        <a:t>pays farmers on the basis of satellite estimates of yield cover</a:t>
                      </a:r>
                      <a:endParaRPr lang="en-US" dirty="0"/>
                    </a:p>
                  </a:txBody>
                  <a:tcPr marL="84667" marR="84667"/>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suitable for estimating some types of yield (such as quality of rangeland for cattle), but not for all crops.</a:t>
                      </a:r>
                    </a:p>
                    <a:p>
                      <a:endParaRPr lang="en-US" dirty="0"/>
                    </a:p>
                  </a:txBody>
                  <a:tcPr marL="84667" marR="84667"/>
                </a:tc>
              </a:tr>
            </a:tbl>
          </a:graphicData>
        </a:graphic>
      </p:graphicFrame>
    </p:spTree>
    <p:extLst>
      <p:ext uri="{BB962C8B-B14F-4D97-AF65-F5344CB8AC3E}">
        <p14:creationId xmlns:p14="http://schemas.microsoft.com/office/powerpoint/2010/main" val="3281816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The first </a:t>
            </a:r>
            <a:r>
              <a:rPr lang="en-US" sz="4400" dirty="0" err="1" smtClean="0"/>
              <a:t>RCTs</a:t>
            </a:r>
            <a:r>
              <a:rPr lang="en-US" sz="4400" dirty="0" smtClean="0"/>
              <a:t> in index insurance</a:t>
            </a:r>
            <a:endParaRPr lang="en-US" sz="4400" dirty="0"/>
          </a:p>
        </p:txBody>
      </p:sp>
      <p:sp>
        <p:nvSpPr>
          <p:cNvPr id="3" name="Content Placeholder 2"/>
          <p:cNvSpPr>
            <a:spLocks noGrp="1"/>
          </p:cNvSpPr>
          <p:nvPr>
            <p:ph idx="1"/>
          </p:nvPr>
        </p:nvSpPr>
        <p:spPr/>
        <p:txBody>
          <a:bodyPr/>
          <a:lstStyle/>
          <a:p>
            <a:r>
              <a:rPr lang="en-US" dirty="0" smtClean="0"/>
              <a:t>Very exciting: now an agricultural insurance product for poor farmers that would solve problems of uninsured risk in agriculture</a:t>
            </a:r>
          </a:p>
          <a:p>
            <a:r>
              <a:rPr lang="en-US" dirty="0" smtClean="0"/>
              <a:t>Large potential welfare effects</a:t>
            </a:r>
          </a:p>
          <a:p>
            <a:r>
              <a:rPr lang="en-US" dirty="0" smtClean="0"/>
              <a:t>Exciting tests of models of agricultural household decision making under uncertainty. </a:t>
            </a:r>
          </a:p>
          <a:p>
            <a:r>
              <a:rPr lang="en-US" dirty="0" smtClean="0"/>
              <a:t>Careful randomized design in Andhra Pradesh (</a:t>
            </a:r>
            <a:r>
              <a:rPr lang="en-US" dirty="0" err="1" smtClean="0"/>
              <a:t>Gine</a:t>
            </a:r>
            <a:r>
              <a:rPr lang="en-US" dirty="0" smtClean="0"/>
              <a:t> et al 2009)</a:t>
            </a:r>
          </a:p>
          <a:p>
            <a:pPr lvl="1"/>
            <a:r>
              <a:rPr lang="en-US" dirty="0" smtClean="0"/>
              <a:t>Some farmers in villages offered insurance, others not. </a:t>
            </a:r>
          </a:p>
          <a:p>
            <a:pPr lvl="1"/>
            <a:r>
              <a:rPr lang="en-US" dirty="0" smtClean="0"/>
              <a:t>Compare households over time</a:t>
            </a:r>
          </a:p>
          <a:p>
            <a:pPr lvl="1"/>
            <a:endParaRPr lang="en-US" dirty="0"/>
          </a:p>
        </p:txBody>
      </p:sp>
    </p:spTree>
    <p:extLst>
      <p:ext uri="{BB962C8B-B14F-4D97-AF65-F5344CB8AC3E}">
        <p14:creationId xmlns:p14="http://schemas.microsoft.com/office/powerpoint/2010/main" val="2748683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Gine</a:t>
            </a:r>
            <a:r>
              <a:rPr lang="en-US" dirty="0" smtClean="0"/>
              <a:t> et al 2009</a:t>
            </a:r>
            <a:endParaRPr lang="en-US" dirty="0"/>
          </a:p>
        </p:txBody>
      </p:sp>
      <p:sp>
        <p:nvSpPr>
          <p:cNvPr id="3" name="Content Placeholder 2"/>
          <p:cNvSpPr>
            <a:spLocks noGrp="1"/>
          </p:cNvSpPr>
          <p:nvPr>
            <p:ph idx="1"/>
          </p:nvPr>
        </p:nvSpPr>
        <p:spPr/>
        <p:txBody>
          <a:bodyPr/>
          <a:lstStyle/>
          <a:p>
            <a:r>
              <a:rPr lang="en-US" dirty="0" smtClean="0"/>
              <a:t>No-one purchased insurance</a:t>
            </a:r>
          </a:p>
          <a:p>
            <a:r>
              <a:rPr lang="en-US" dirty="0" smtClean="0"/>
              <a:t>Take-up of 5-10%</a:t>
            </a:r>
          </a:p>
          <a:p>
            <a:r>
              <a:rPr lang="en-US" dirty="0" smtClean="0"/>
              <a:t>Those that bought, purchased very small amounts. Not enough to fully insure against weather risk.</a:t>
            </a:r>
          </a:p>
          <a:p>
            <a:pPr lvl="1"/>
            <a:r>
              <a:rPr lang="en-US" dirty="0" smtClean="0"/>
              <a:t>No power to look at the impact of weather insurance on household decision making</a:t>
            </a:r>
          </a:p>
          <a:p>
            <a:r>
              <a:rPr lang="en-US" dirty="0" smtClean="0"/>
              <a:t>Weather was good: no payouts</a:t>
            </a:r>
          </a:p>
          <a:p>
            <a:r>
              <a:rPr lang="en-US" dirty="0" smtClean="0"/>
              <a:t>In fact, in most years this will be the case, as insurance policies pay out only in very bad years. </a:t>
            </a:r>
          </a:p>
          <a:p>
            <a:pPr lvl="1"/>
            <a:r>
              <a:rPr lang="en-US" dirty="0" smtClean="0"/>
              <a:t>Result: not possible to look at the welfare benefits of having an insurance payout at a time of need. </a:t>
            </a:r>
            <a:endParaRPr lang="en-US" dirty="0"/>
          </a:p>
        </p:txBody>
      </p:sp>
    </p:spTree>
    <p:extLst>
      <p:ext uri="{BB962C8B-B14F-4D97-AF65-F5344CB8AC3E}">
        <p14:creationId xmlns:p14="http://schemas.microsoft.com/office/powerpoint/2010/main" val="2986982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Gine</a:t>
            </a:r>
            <a:r>
              <a:rPr lang="en-US" dirty="0" smtClean="0"/>
              <a:t> and Yang 2009</a:t>
            </a:r>
            <a:endParaRPr lang="en-US" dirty="0"/>
          </a:p>
        </p:txBody>
      </p:sp>
      <p:sp>
        <p:nvSpPr>
          <p:cNvPr id="3" name="Content Placeholder 2"/>
          <p:cNvSpPr>
            <a:spLocks noGrp="1"/>
          </p:cNvSpPr>
          <p:nvPr>
            <p:ph idx="1"/>
          </p:nvPr>
        </p:nvSpPr>
        <p:spPr/>
        <p:txBody>
          <a:bodyPr>
            <a:normAutofit lnSpcReduction="10000"/>
          </a:bodyPr>
          <a:lstStyle/>
          <a:p>
            <a:r>
              <a:rPr lang="en-US" dirty="0" smtClean="0"/>
              <a:t>Malawi: farmers were offered: </a:t>
            </a:r>
          </a:p>
          <a:p>
            <a:pPr lvl="1"/>
            <a:r>
              <a:rPr lang="en-US" dirty="0" smtClean="0"/>
              <a:t>Credit</a:t>
            </a:r>
          </a:p>
          <a:p>
            <a:pPr lvl="1"/>
            <a:r>
              <a:rPr lang="en-US" dirty="0" smtClean="0"/>
              <a:t>Insurance and credit</a:t>
            </a:r>
          </a:p>
          <a:p>
            <a:pPr lvl="1"/>
            <a:r>
              <a:rPr lang="en-US" dirty="0" smtClean="0"/>
              <a:t>Control</a:t>
            </a:r>
          </a:p>
          <a:p>
            <a:r>
              <a:rPr lang="en-US" dirty="0" smtClean="0"/>
              <a:t>Nice opportunity to test predictions that rural households don’t take credit because they are risk-rationed (Carter)</a:t>
            </a:r>
          </a:p>
          <a:p>
            <a:r>
              <a:rPr lang="en-US" dirty="0" smtClean="0"/>
              <a:t>Take-up of credit was lower in the group that were offered insurance and credit together!</a:t>
            </a:r>
          </a:p>
          <a:p>
            <a:r>
              <a:rPr lang="en-US" dirty="0" smtClean="0"/>
              <a:t>The concept of limited liability was already in place in rural Malawi, so those with insurance and credit were essentially just being offered a more expensive loan. </a:t>
            </a:r>
          </a:p>
          <a:p>
            <a:r>
              <a:rPr lang="en-US" dirty="0" smtClean="0"/>
              <a:t>Learnt: this was not the right test, understanding limited liability in loan markets is really important for thinking through the impact of insurance. </a:t>
            </a:r>
            <a:endParaRPr lang="en-US" dirty="0"/>
          </a:p>
        </p:txBody>
      </p:sp>
    </p:spTree>
    <p:extLst>
      <p:ext uri="{BB962C8B-B14F-4D97-AF65-F5344CB8AC3E}">
        <p14:creationId xmlns:p14="http://schemas.microsoft.com/office/powerpoint/2010/main" val="25472848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of focus</a:t>
            </a:r>
            <a:endParaRPr lang="en-US" dirty="0"/>
          </a:p>
        </p:txBody>
      </p:sp>
      <p:sp>
        <p:nvSpPr>
          <p:cNvPr id="3" name="Content Placeholder 2"/>
          <p:cNvSpPr>
            <a:spLocks noGrp="1"/>
          </p:cNvSpPr>
          <p:nvPr>
            <p:ph idx="1"/>
          </p:nvPr>
        </p:nvSpPr>
        <p:spPr/>
        <p:txBody>
          <a:bodyPr/>
          <a:lstStyle/>
          <a:p>
            <a:r>
              <a:rPr lang="en-US" dirty="0" smtClean="0"/>
              <a:t>Why were people not buying insurance? </a:t>
            </a:r>
          </a:p>
          <a:p>
            <a:pPr lvl="1"/>
            <a:r>
              <a:rPr lang="en-US" dirty="0" smtClean="0"/>
              <a:t>Studies of demand, randomize characteristics of the contract, how it is sold, what it is sold with in order to understand more about demand. </a:t>
            </a:r>
          </a:p>
          <a:p>
            <a:r>
              <a:rPr lang="en-US" dirty="0" smtClean="0"/>
              <a:t>What is the broader institutional context in which households are being offered insurance, what other insurance options do they already have available to them? </a:t>
            </a:r>
          </a:p>
          <a:p>
            <a:endParaRPr lang="en-US" dirty="0" smtClean="0"/>
          </a:p>
          <a:p>
            <a:endParaRPr lang="en-US" dirty="0"/>
          </a:p>
        </p:txBody>
      </p:sp>
    </p:spTree>
    <p:extLst>
      <p:ext uri="{BB962C8B-B14F-4D97-AF65-F5344CB8AC3E}">
        <p14:creationId xmlns:p14="http://schemas.microsoft.com/office/powerpoint/2010/main" val="2903835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Why would people not buy index insurance? Non-random predictions</a:t>
            </a:r>
            <a:endParaRPr lang="en-US" sz="3600" dirty="0"/>
          </a:p>
        </p:txBody>
      </p:sp>
      <p:sp>
        <p:nvSpPr>
          <p:cNvPr id="3" name="Content Placeholder 2"/>
          <p:cNvSpPr>
            <a:spLocks noGrp="1"/>
          </p:cNvSpPr>
          <p:nvPr>
            <p:ph idx="1"/>
          </p:nvPr>
        </p:nvSpPr>
        <p:spPr/>
        <p:txBody>
          <a:bodyPr/>
          <a:lstStyle/>
          <a:p>
            <a:pPr marL="114300" indent="0">
              <a:buNone/>
            </a:pPr>
            <a:r>
              <a:rPr lang="en-US" sz="3600" dirty="0" smtClean="0"/>
              <a:t>Basis risk </a:t>
            </a:r>
          </a:p>
          <a:p>
            <a:r>
              <a:rPr lang="en-US" sz="2000" dirty="0"/>
              <a:t>A small amount really reduces demand: even 2% reduces demand from 100% to 50% (de Nicola 2011).  </a:t>
            </a:r>
          </a:p>
          <a:p>
            <a:r>
              <a:rPr lang="en-GB" sz="2000" dirty="0"/>
              <a:t>Farmers in Ethiopia stated that an incidence of basis risk would reduce demand by 30 percentage points (Hill, Hoddinott and Kumar 2011). </a:t>
            </a:r>
          </a:p>
          <a:p>
            <a:r>
              <a:rPr lang="en-GB" sz="2000" dirty="0"/>
              <a:t>For the levels of basis risk found in some index products sold in India the optimal level of coverage is 10% when demand is actuarially fairly priced (Clarke 2011)</a:t>
            </a:r>
            <a:endParaRPr lang="en-US" sz="2000" dirty="0"/>
          </a:p>
          <a:p>
            <a:endParaRPr lang="en-US" dirty="0"/>
          </a:p>
        </p:txBody>
      </p:sp>
    </p:spTree>
    <p:extLst>
      <p:ext uri="{BB962C8B-B14F-4D97-AF65-F5344CB8AC3E}">
        <p14:creationId xmlns:p14="http://schemas.microsoft.com/office/powerpoint/2010/main" val="1806210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Why would people not buy index insurance? Non-random </a:t>
            </a:r>
            <a:r>
              <a:rPr lang="en-US" sz="4000" dirty="0" smtClean="0"/>
              <a:t>predictions</a:t>
            </a:r>
            <a:endParaRPr lang="en-US" sz="4000" dirty="0"/>
          </a:p>
        </p:txBody>
      </p:sp>
      <p:sp>
        <p:nvSpPr>
          <p:cNvPr id="3" name="Content Placeholder 2"/>
          <p:cNvSpPr>
            <a:spLocks noGrp="1"/>
          </p:cNvSpPr>
          <p:nvPr>
            <p:ph idx="1"/>
          </p:nvPr>
        </p:nvSpPr>
        <p:spPr/>
        <p:txBody>
          <a:bodyPr>
            <a:normAutofit/>
          </a:bodyPr>
          <a:lstStyle/>
          <a:p>
            <a:pPr marL="411480" lvl="1" indent="0">
              <a:buNone/>
            </a:pPr>
            <a:r>
              <a:rPr lang="en-US" sz="3200" dirty="0" smtClean="0"/>
              <a:t>Price</a:t>
            </a:r>
          </a:p>
          <a:p>
            <a:pPr lvl="1"/>
            <a:r>
              <a:rPr lang="en-US" sz="2400" dirty="0" smtClean="0"/>
              <a:t>In the US, area-yield insurance is less than half the price of indemnity insurance (Deng et al) </a:t>
            </a:r>
          </a:p>
          <a:p>
            <a:pPr lvl="1"/>
            <a:r>
              <a:rPr lang="en-US" sz="2400" dirty="0"/>
              <a:t>But, when the market is new and when there is little data, reinsurance costs can be really high: </a:t>
            </a:r>
          </a:p>
          <a:p>
            <a:pPr lvl="2"/>
            <a:r>
              <a:rPr lang="en-US" sz="2400" dirty="0" smtClean="0"/>
              <a:t>In the US, area-yield insurance is priced with a multiple of 1.11. </a:t>
            </a:r>
          </a:p>
          <a:p>
            <a:pPr lvl="2"/>
            <a:r>
              <a:rPr lang="en-US" sz="2400" dirty="0" smtClean="0"/>
              <a:t>In India, multiples can be higher than 4 (</a:t>
            </a:r>
            <a:r>
              <a:rPr lang="en-US" sz="2400" dirty="0" err="1" smtClean="0"/>
              <a:t>Gine</a:t>
            </a:r>
            <a:r>
              <a:rPr lang="en-US" sz="2400" dirty="0" smtClean="0"/>
              <a:t> et al)</a:t>
            </a:r>
          </a:p>
          <a:p>
            <a:pPr lvl="2"/>
            <a:r>
              <a:rPr lang="en-US" sz="2400" dirty="0" smtClean="0"/>
              <a:t>A role for public policy to encourage provision of reinsurance for these products. E.g. </a:t>
            </a:r>
            <a:r>
              <a:rPr lang="en-US" sz="2400" dirty="0" err="1" smtClean="0"/>
              <a:t>MiCRO</a:t>
            </a:r>
            <a:endParaRPr lang="en-US" sz="2400" dirty="0"/>
          </a:p>
        </p:txBody>
      </p:sp>
    </p:spTree>
    <p:extLst>
      <p:ext uri="{BB962C8B-B14F-4D97-AF65-F5344CB8AC3E}">
        <p14:creationId xmlns:p14="http://schemas.microsoft.com/office/powerpoint/2010/main" val="4064636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from </a:t>
            </a:r>
            <a:r>
              <a:rPr lang="en-US" dirty="0" err="1" smtClean="0"/>
              <a:t>RCTs</a:t>
            </a:r>
            <a:r>
              <a:rPr lang="en-US" dirty="0" smtClean="0"/>
              <a:t>: price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Provide discount vouchers to: </a:t>
            </a:r>
          </a:p>
          <a:p>
            <a:pPr marL="628650" indent="-514350">
              <a:buFont typeface="+mj-lt"/>
              <a:buAutoNum type="romanLcPeriod"/>
            </a:pPr>
            <a:r>
              <a:rPr lang="en-US" sz="2500" dirty="0" smtClean="0"/>
              <a:t>Encourage </a:t>
            </a:r>
            <a:r>
              <a:rPr lang="en-US" sz="2500" dirty="0"/>
              <a:t>farmers to buy</a:t>
            </a:r>
          </a:p>
          <a:p>
            <a:pPr marL="628650" indent="-514350">
              <a:buFont typeface="+mj-lt"/>
              <a:buAutoNum type="romanLcPeriod"/>
            </a:pPr>
            <a:r>
              <a:rPr lang="en-US" sz="2500" dirty="0" smtClean="0"/>
              <a:t>Generate </a:t>
            </a:r>
            <a:r>
              <a:rPr lang="en-US" sz="2500" dirty="0"/>
              <a:t>good estimates of price elasticity</a:t>
            </a:r>
          </a:p>
          <a:p>
            <a:r>
              <a:rPr lang="en-US" sz="2400" dirty="0"/>
              <a:t>Issues</a:t>
            </a:r>
            <a:r>
              <a:rPr lang="en-US" sz="2400" dirty="0" smtClean="0"/>
              <a:t>: </a:t>
            </a:r>
          </a:p>
          <a:p>
            <a:pPr marL="628650" indent="-514350">
              <a:buAutoNum type="romanLcParenBoth"/>
            </a:pPr>
            <a:r>
              <a:rPr lang="en-US" sz="2400" dirty="0" smtClean="0"/>
              <a:t>How do you ensure your voucher is used by the farmer that it is provided to? </a:t>
            </a:r>
          </a:p>
          <a:p>
            <a:pPr marL="628650" indent="-514350">
              <a:buAutoNum type="romanLcParenBoth"/>
            </a:pPr>
            <a:r>
              <a:rPr lang="en-US" sz="2400" dirty="0" smtClean="0"/>
              <a:t>Who issues the voucher</a:t>
            </a:r>
          </a:p>
          <a:p>
            <a:pPr marL="628650" indent="-514350">
              <a:buAutoNum type="romanLcParenBoth"/>
            </a:pPr>
            <a:r>
              <a:rPr lang="en-US" sz="2400" dirty="0" smtClean="0"/>
              <a:t>Do you randomize at the village or household level</a:t>
            </a:r>
          </a:p>
          <a:p>
            <a:pPr lvl="1"/>
            <a:r>
              <a:rPr lang="en-US" dirty="0" smtClean="0"/>
              <a:t>To what extent will farmers share information (and vouchers) between each other? </a:t>
            </a:r>
          </a:p>
          <a:p>
            <a:pPr lvl="1"/>
            <a:r>
              <a:rPr lang="en-US" dirty="0" smtClean="0"/>
              <a:t>Will there be discouragement effects? </a:t>
            </a:r>
          </a:p>
          <a:p>
            <a:pPr lvl="1"/>
            <a:r>
              <a:rPr lang="en-US" dirty="0" smtClean="0"/>
              <a:t>Will farmers take a village level discount seriously</a:t>
            </a:r>
          </a:p>
          <a:p>
            <a:pPr marL="114300" indent="0">
              <a:buNone/>
            </a:pPr>
            <a:endParaRPr lang="en-US" sz="2400" dirty="0" smtClean="0"/>
          </a:p>
        </p:txBody>
      </p:sp>
    </p:spTree>
    <p:extLst>
      <p:ext uri="{BB962C8B-B14F-4D97-AF65-F5344CB8AC3E}">
        <p14:creationId xmlns:p14="http://schemas.microsoft.com/office/powerpoint/2010/main" val="3146316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from </a:t>
            </a:r>
            <a:r>
              <a:rPr lang="en-US" dirty="0" err="1" smtClean="0"/>
              <a:t>RCTs</a:t>
            </a:r>
            <a:r>
              <a:rPr lang="en-US" dirty="0" smtClean="0"/>
              <a:t>: price</a:t>
            </a:r>
            <a:endParaRPr lang="en-US" dirty="0"/>
          </a:p>
        </p:txBody>
      </p:sp>
      <p:sp>
        <p:nvSpPr>
          <p:cNvPr id="3" name="Content Placeholder 2"/>
          <p:cNvSpPr>
            <a:spLocks noGrp="1"/>
          </p:cNvSpPr>
          <p:nvPr>
            <p:ph idx="1"/>
          </p:nvPr>
        </p:nvSpPr>
        <p:spPr/>
        <p:txBody>
          <a:bodyPr/>
          <a:lstStyle/>
          <a:p>
            <a:r>
              <a:rPr lang="en-US" sz="2400" dirty="0"/>
              <a:t>Results: demand is very sensitive to price</a:t>
            </a:r>
          </a:p>
          <a:p>
            <a:pPr lvl="1"/>
            <a:r>
              <a:rPr lang="en-US" sz="2400" dirty="0"/>
              <a:t>Price elasticity is found to be between -0.55 and -0.98 (various studies in various countries). </a:t>
            </a:r>
          </a:p>
          <a:p>
            <a:pPr lvl="1"/>
            <a:r>
              <a:rPr lang="en-US" sz="2400" dirty="0"/>
              <a:t>Seems to be demand when reasonably priced. </a:t>
            </a:r>
          </a:p>
          <a:p>
            <a:endParaRPr lang="en-US" dirty="0"/>
          </a:p>
        </p:txBody>
      </p:sp>
    </p:spTree>
    <p:extLst>
      <p:ext uri="{BB962C8B-B14F-4D97-AF65-F5344CB8AC3E}">
        <p14:creationId xmlns:p14="http://schemas.microsoft.com/office/powerpoint/2010/main" val="3892574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elasticity</a:t>
            </a:r>
            <a:endParaRPr lang="en-US" dirty="0"/>
          </a:p>
        </p:txBody>
      </p:sp>
      <p:sp>
        <p:nvSpPr>
          <p:cNvPr id="3" name="Content Placeholder 2"/>
          <p:cNvSpPr>
            <a:spLocks noGrp="1"/>
          </p:cNvSpPr>
          <p:nvPr>
            <p:ph idx="1"/>
          </p:nvPr>
        </p:nvSpPr>
        <p:spPr/>
        <p:txBody>
          <a:bodyPr/>
          <a:lstStyle/>
          <a:p>
            <a:endParaRPr lang="en-US"/>
          </a:p>
        </p:txBody>
      </p:sp>
      <p:graphicFrame>
        <p:nvGraphicFramePr>
          <p:cNvPr id="4" name="Chart 3"/>
          <p:cNvGraphicFramePr/>
          <p:nvPr>
            <p:extLst>
              <p:ext uri="{D42A27DB-BD31-4B8C-83A1-F6EECF244321}">
                <p14:modId xmlns:p14="http://schemas.microsoft.com/office/powerpoint/2010/main" val="2917951136"/>
              </p:ext>
            </p:extLst>
          </p:nvPr>
        </p:nvGraphicFramePr>
        <p:xfrm>
          <a:off x="609600" y="1905000"/>
          <a:ext cx="76962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7690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Vulnerability and poverty</a:t>
            </a: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dirty="0"/>
              <a:t>characteristic of rural environments in developing countries is the uncertainty that </a:t>
            </a:r>
            <a:r>
              <a:rPr lang="en-US" dirty="0" smtClean="0"/>
              <a:t>surrounds life</a:t>
            </a:r>
            <a:r>
              <a:rPr lang="en-US" dirty="0"/>
              <a:t>.</a:t>
            </a:r>
          </a:p>
          <a:p>
            <a:r>
              <a:rPr lang="en-US" dirty="0" smtClean="0"/>
              <a:t>Individuals </a:t>
            </a:r>
            <a:r>
              <a:rPr lang="en-US" dirty="0"/>
              <a:t>have little control over the environment in which they live, which is </a:t>
            </a:r>
            <a:r>
              <a:rPr lang="en-US" dirty="0" smtClean="0"/>
              <a:t>exemplified by </a:t>
            </a:r>
            <a:r>
              <a:rPr lang="en-US" dirty="0"/>
              <a:t>low life expectancy, insecure livelihoods and crop output highly dependent on the vagaries </a:t>
            </a:r>
            <a:r>
              <a:rPr lang="en-US" dirty="0" smtClean="0"/>
              <a:t>of tropical </a:t>
            </a:r>
            <a:r>
              <a:rPr lang="en-US" dirty="0"/>
              <a:t>weather.</a:t>
            </a:r>
          </a:p>
          <a:p>
            <a:r>
              <a:rPr lang="en-US" dirty="0" smtClean="0"/>
              <a:t>Poverty </a:t>
            </a:r>
            <a:r>
              <a:rPr lang="en-US" dirty="0"/>
              <a:t>means it is harder to deal with the bad outcomes that </a:t>
            </a:r>
            <a:r>
              <a:rPr lang="en-US" dirty="0" smtClean="0"/>
              <a:t>uncertainty can </a:t>
            </a:r>
            <a:r>
              <a:rPr lang="en-US" dirty="0"/>
              <a:t>bring, and poorer households are often left trying to protect against such outcomes </a:t>
            </a:r>
            <a:r>
              <a:rPr lang="en-US" dirty="0" smtClean="0"/>
              <a:t>by avoiding </a:t>
            </a:r>
            <a:r>
              <a:rPr lang="en-US" dirty="0"/>
              <a:t>risk, often at a cost.</a:t>
            </a:r>
          </a:p>
          <a:p>
            <a:r>
              <a:rPr lang="en-US" dirty="0" smtClean="0"/>
              <a:t>Avoiding </a:t>
            </a:r>
            <a:r>
              <a:rPr lang="en-US" dirty="0"/>
              <a:t>risk for these households means choosing their sources of income carefully to </a:t>
            </a:r>
            <a:r>
              <a:rPr lang="en-US" dirty="0" smtClean="0"/>
              <a:t>minimize </a:t>
            </a:r>
            <a:r>
              <a:rPr lang="en-US" dirty="0"/>
              <a:t>fluctuations, even at the cost of lower average income.</a:t>
            </a:r>
          </a:p>
          <a:p>
            <a:r>
              <a:rPr lang="en-US" dirty="0" smtClean="0"/>
              <a:t>In </a:t>
            </a:r>
            <a:r>
              <a:rPr lang="en-US" dirty="0"/>
              <a:t>this way poverty and risk conflate to form a poverty trap</a:t>
            </a:r>
          </a:p>
        </p:txBody>
      </p:sp>
    </p:spTree>
    <p:extLst>
      <p:ext uri="{BB962C8B-B14F-4D97-AF65-F5344CB8AC3E}">
        <p14:creationId xmlns:p14="http://schemas.microsoft.com/office/powerpoint/2010/main" val="557098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from </a:t>
            </a:r>
            <a:r>
              <a:rPr lang="en-US" dirty="0" err="1" smtClean="0"/>
              <a:t>RCTs</a:t>
            </a:r>
            <a:r>
              <a:rPr lang="en-US" dirty="0" smtClean="0"/>
              <a:t>: basis risk</a:t>
            </a:r>
            <a:endParaRPr lang="en-US" dirty="0"/>
          </a:p>
        </p:txBody>
      </p:sp>
      <p:sp>
        <p:nvSpPr>
          <p:cNvPr id="3" name="Content Placeholder 2"/>
          <p:cNvSpPr>
            <a:spLocks noGrp="1"/>
          </p:cNvSpPr>
          <p:nvPr>
            <p:ph idx="1"/>
          </p:nvPr>
        </p:nvSpPr>
        <p:spPr/>
        <p:txBody>
          <a:bodyPr/>
          <a:lstStyle/>
          <a:p>
            <a:r>
              <a:rPr lang="en-US" sz="2400" dirty="0"/>
              <a:t>Investments to reduce basis risk increase demand</a:t>
            </a:r>
          </a:p>
          <a:p>
            <a:pPr lvl="1"/>
            <a:r>
              <a:rPr lang="en-US" sz="2400" dirty="0" smtClean="0"/>
              <a:t>Randomized placement of new weather stations (</a:t>
            </a:r>
            <a:r>
              <a:rPr lang="en-US" sz="2400" dirty="0" err="1" smtClean="0"/>
              <a:t>Mobarak</a:t>
            </a:r>
            <a:r>
              <a:rPr lang="en-US" sz="2400" dirty="0" smtClean="0"/>
              <a:t> and Rosenzweig 2012, Hill et al 2013) </a:t>
            </a:r>
          </a:p>
          <a:p>
            <a:pPr lvl="2"/>
            <a:r>
              <a:rPr lang="en-US" sz="2200" dirty="0" smtClean="0"/>
              <a:t>Demand </a:t>
            </a:r>
            <a:r>
              <a:rPr lang="en-US" sz="2200" dirty="0"/>
              <a:t>increases by 1% for every 1km closer to a weather station (India: Hill et al, </a:t>
            </a:r>
            <a:r>
              <a:rPr lang="en-US" sz="2200" dirty="0" smtClean="0"/>
              <a:t>2013)</a:t>
            </a:r>
            <a:endParaRPr lang="en-US" sz="2200" dirty="0"/>
          </a:p>
          <a:p>
            <a:pPr lvl="1"/>
            <a:r>
              <a:rPr lang="en-US" sz="2400" dirty="0"/>
              <a:t>Strengthening local risk-sharing groups to manage basis risk results in a 67% increase in demand (Ethiopia: Dercon et al 2012</a:t>
            </a:r>
            <a:r>
              <a:rPr lang="en-US" sz="2400" dirty="0" smtClean="0"/>
              <a:t>)</a:t>
            </a:r>
          </a:p>
          <a:p>
            <a:pPr lvl="2"/>
            <a:r>
              <a:rPr lang="en-US" sz="2200" dirty="0" smtClean="0"/>
              <a:t>But could be other things going on (see presentation tomorrow)</a:t>
            </a:r>
            <a:endParaRPr lang="en-US" sz="2200" dirty="0"/>
          </a:p>
          <a:p>
            <a:endParaRPr lang="en-US" dirty="0"/>
          </a:p>
        </p:txBody>
      </p:sp>
    </p:spTree>
    <p:extLst>
      <p:ext uri="{BB962C8B-B14F-4D97-AF65-F5344CB8AC3E}">
        <p14:creationId xmlns:p14="http://schemas.microsoft.com/office/powerpoint/2010/main" val="2138298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from </a:t>
            </a:r>
            <a:r>
              <a:rPr lang="en-US" dirty="0" err="1" smtClean="0"/>
              <a:t>RCTs</a:t>
            </a:r>
            <a:r>
              <a:rPr lang="en-US" dirty="0" smtClean="0"/>
              <a:t>: basis risk</a:t>
            </a:r>
            <a:endParaRPr lang="en-US"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68459" y="1371600"/>
            <a:ext cx="873571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8112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229600" cy="1143000"/>
          </a:xfrm>
        </p:spPr>
        <p:txBody>
          <a:bodyPr>
            <a:normAutofit/>
          </a:bodyPr>
          <a:lstStyle/>
          <a:p>
            <a:r>
              <a:rPr lang="en-US" sz="4000" dirty="0" smtClean="0"/>
              <a:t>Selected experience to date</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6406471"/>
              </p:ext>
            </p:extLst>
          </p:nvPr>
        </p:nvGraphicFramePr>
        <p:xfrm>
          <a:off x="152398" y="1600200"/>
          <a:ext cx="8229601" cy="5125720"/>
        </p:xfrm>
        <a:graphic>
          <a:graphicData uri="http://schemas.openxmlformats.org/drawingml/2006/table">
            <a:tbl>
              <a:tblPr firstRow="1" bandRow="1">
                <a:tableStyleId>{5C22544A-7EE6-4342-B048-85BDC9FD1C3A}</a:tableStyleId>
              </a:tblPr>
              <a:tblGrid>
                <a:gridCol w="990602"/>
                <a:gridCol w="3276600"/>
                <a:gridCol w="3962399"/>
              </a:tblGrid>
              <a:tr h="370840">
                <a:tc>
                  <a:txBody>
                    <a:bodyPr/>
                    <a:lstStyle/>
                    <a:p>
                      <a:r>
                        <a:rPr lang="en-US" dirty="0" smtClean="0"/>
                        <a:t>Country</a:t>
                      </a:r>
                      <a:endParaRPr lang="en-US" dirty="0"/>
                    </a:p>
                  </a:txBody>
                  <a:tcPr marL="84667" marR="84667"/>
                </a:tc>
                <a:tc>
                  <a:txBody>
                    <a:bodyPr/>
                    <a:lstStyle/>
                    <a:p>
                      <a:r>
                        <a:rPr lang="en-US" dirty="0" smtClean="0"/>
                        <a:t>Area yield index</a:t>
                      </a:r>
                      <a:endParaRPr lang="en-US" dirty="0"/>
                    </a:p>
                  </a:txBody>
                  <a:tcPr marL="84667" marR="84667"/>
                </a:tc>
                <a:tc>
                  <a:txBody>
                    <a:bodyPr/>
                    <a:lstStyle/>
                    <a:p>
                      <a:r>
                        <a:rPr lang="en-US" dirty="0" smtClean="0"/>
                        <a:t>Weather index</a:t>
                      </a:r>
                      <a:endParaRPr lang="en-US" dirty="0"/>
                    </a:p>
                  </a:txBody>
                  <a:tcPr marL="84667" marR="84667"/>
                </a:tc>
              </a:tr>
              <a:tr h="1696720">
                <a:tc>
                  <a:txBody>
                    <a:bodyPr/>
                    <a:lstStyle/>
                    <a:p>
                      <a:r>
                        <a:rPr lang="en-US" dirty="0" smtClean="0"/>
                        <a:t>India</a:t>
                      </a:r>
                      <a:endParaRPr lang="en-US" dirty="0"/>
                    </a:p>
                  </a:txBody>
                  <a:tcPr marL="84667" marR="84667"/>
                </a:tc>
                <a:tc>
                  <a:txBody>
                    <a:bodyPr/>
                    <a:lstStyle/>
                    <a:p>
                      <a:r>
                        <a:rPr lang="en-US" dirty="0" smtClean="0"/>
                        <a:t>Government insurance programme, sold to 13</a:t>
                      </a:r>
                      <a:r>
                        <a:rPr lang="en-US" baseline="0" dirty="0" smtClean="0"/>
                        <a:t> million farmers a year</a:t>
                      </a:r>
                      <a:r>
                        <a:rPr lang="en-US" dirty="0" smtClean="0"/>
                        <a:t>.</a:t>
                      </a:r>
                    </a:p>
                    <a:p>
                      <a:r>
                        <a:rPr lang="en-US" dirty="0" smtClean="0"/>
                        <a:t>Largely sold as</a:t>
                      </a:r>
                      <a:r>
                        <a:rPr lang="en-US" baseline="0" dirty="0" smtClean="0"/>
                        <a:t> a mandated insurance policy to be taken with government loan, outside of this take-up is low. </a:t>
                      </a:r>
                      <a:endParaRPr lang="en-US" dirty="0"/>
                    </a:p>
                  </a:txBody>
                  <a:tcPr marL="84667" marR="84667"/>
                </a:tc>
                <a:tc>
                  <a:txBody>
                    <a:bodyPr/>
                    <a:lstStyle/>
                    <a:p>
                      <a:r>
                        <a:rPr lang="en-US" dirty="0" smtClean="0"/>
                        <a:t>Privately sold, part of the government</a:t>
                      </a:r>
                      <a:r>
                        <a:rPr lang="en-US" baseline="0" dirty="0" smtClean="0"/>
                        <a:t> programme in some states, sold to 3-4 million farmers</a:t>
                      </a:r>
                    </a:p>
                    <a:p>
                      <a:r>
                        <a:rPr lang="en-US" baseline="0" dirty="0" smtClean="0"/>
                        <a:t>Private: large numbers of policy holders but low penetration. Usually 5-10%, in one case 40% (with some subsidies)</a:t>
                      </a:r>
                    </a:p>
                    <a:p>
                      <a:r>
                        <a:rPr lang="en-US" baseline="0" dirty="0" smtClean="0"/>
                        <a:t>Private provision is expensive</a:t>
                      </a:r>
                      <a:endParaRPr lang="en-US" dirty="0"/>
                    </a:p>
                  </a:txBody>
                  <a:tcPr marL="84667" marR="84667"/>
                </a:tc>
              </a:tr>
              <a:tr h="370840">
                <a:tc>
                  <a:txBody>
                    <a:bodyPr/>
                    <a:lstStyle/>
                    <a:p>
                      <a:r>
                        <a:rPr lang="en-US" dirty="0" smtClean="0"/>
                        <a:t>Ethiopia</a:t>
                      </a:r>
                      <a:endParaRPr lang="en-US" dirty="0"/>
                    </a:p>
                  </a:txBody>
                  <a:tcPr marL="84667" marR="84667"/>
                </a:tc>
                <a:tc>
                  <a:txBody>
                    <a:bodyPr/>
                    <a:lstStyle/>
                    <a:p>
                      <a:r>
                        <a:rPr lang="en-US" dirty="0" smtClean="0"/>
                        <a:t>Recent IFPRI pilot covering 2000 farmers</a:t>
                      </a:r>
                    </a:p>
                    <a:p>
                      <a:r>
                        <a:rPr lang="en-US" dirty="0" smtClean="0"/>
                        <a:t>Penetration: 2-40%</a:t>
                      </a:r>
                      <a:endParaRPr lang="en-US" dirty="0"/>
                    </a:p>
                  </a:txBody>
                  <a:tcPr marL="84667" marR="84667"/>
                </a:tc>
                <a:tc>
                  <a:txBody>
                    <a:bodyPr/>
                    <a:lstStyle/>
                    <a:p>
                      <a:r>
                        <a:rPr lang="en-US" dirty="0" smtClean="0"/>
                        <a:t>Multiple pilots covering about 20,000 farmers</a:t>
                      </a:r>
                    </a:p>
                    <a:p>
                      <a:r>
                        <a:rPr lang="en-US" dirty="0" smtClean="0"/>
                        <a:t>Penetration:</a:t>
                      </a:r>
                      <a:r>
                        <a:rPr lang="en-US" baseline="0" dirty="0" smtClean="0"/>
                        <a:t> varied, dependent on some subsidies</a:t>
                      </a:r>
                      <a:endParaRPr lang="en-US" dirty="0"/>
                    </a:p>
                  </a:txBody>
                  <a:tcPr marL="84667" marR="84667"/>
                </a:tc>
              </a:tr>
              <a:tr h="370840">
                <a:tc>
                  <a:txBody>
                    <a:bodyPr/>
                    <a:lstStyle/>
                    <a:p>
                      <a:r>
                        <a:rPr lang="en-US" dirty="0" smtClean="0"/>
                        <a:t>Kenya</a:t>
                      </a:r>
                      <a:endParaRPr lang="en-US" dirty="0"/>
                    </a:p>
                  </a:txBody>
                  <a:tcPr marL="84667" marR="84667"/>
                </a:tc>
                <a:tc>
                  <a:txBody>
                    <a:bodyPr/>
                    <a:lstStyle/>
                    <a:p>
                      <a:endParaRPr lang="en-US"/>
                    </a:p>
                  </a:txBody>
                  <a:tcPr marL="84667" marR="84667"/>
                </a:tc>
                <a:tc>
                  <a:txBody>
                    <a:bodyPr/>
                    <a:lstStyle/>
                    <a:p>
                      <a:r>
                        <a:rPr lang="en-US" dirty="0" smtClean="0"/>
                        <a:t>21, 341 farmers</a:t>
                      </a:r>
                      <a:r>
                        <a:rPr lang="en-US" baseline="0" dirty="0" smtClean="0"/>
                        <a:t> purchasing with a package of inputs</a:t>
                      </a:r>
                      <a:endParaRPr lang="en-US" dirty="0"/>
                    </a:p>
                  </a:txBody>
                  <a:tcPr marL="84667" marR="84667"/>
                </a:tc>
              </a:tr>
              <a:tr h="370840">
                <a:tc>
                  <a:txBody>
                    <a:bodyPr/>
                    <a:lstStyle/>
                    <a:p>
                      <a:r>
                        <a:rPr lang="en-US" dirty="0" smtClean="0"/>
                        <a:t>China</a:t>
                      </a:r>
                      <a:endParaRPr lang="en-US" dirty="0"/>
                    </a:p>
                  </a:txBody>
                  <a:tcPr marL="84667" marR="84667"/>
                </a:tc>
                <a:tc>
                  <a:txBody>
                    <a:bodyPr/>
                    <a:lstStyle/>
                    <a:p>
                      <a:r>
                        <a:rPr lang="en-US" dirty="0" smtClean="0"/>
                        <a:t>People’s Insurance Company of China:</a:t>
                      </a:r>
                      <a:r>
                        <a:rPr lang="en-US" baseline="0" dirty="0" smtClean="0"/>
                        <a:t> rice area yield insurance in 99 counties</a:t>
                      </a:r>
                      <a:endParaRPr lang="en-US" dirty="0"/>
                    </a:p>
                  </a:txBody>
                  <a:tcPr marL="84667" marR="84667"/>
                </a:tc>
                <a:tc>
                  <a:txBody>
                    <a:bodyPr/>
                    <a:lstStyle/>
                    <a:p>
                      <a:endParaRPr lang="en-US" dirty="0"/>
                    </a:p>
                  </a:txBody>
                  <a:tcPr marL="84667" marR="84667"/>
                </a:tc>
              </a:tr>
            </a:tbl>
          </a:graphicData>
        </a:graphic>
      </p:graphicFrame>
    </p:spTree>
    <p:extLst>
      <p:ext uri="{BB962C8B-B14F-4D97-AF65-F5344CB8AC3E}">
        <p14:creationId xmlns:p14="http://schemas.microsoft.com/office/powerpoint/2010/main" val="4247778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Exploring other determinants of demand in </a:t>
            </a:r>
            <a:r>
              <a:rPr lang="en-US" sz="4000" dirty="0" err="1" smtClean="0"/>
              <a:t>RCTs</a:t>
            </a:r>
            <a:endParaRPr lang="en-US" sz="4000" dirty="0"/>
          </a:p>
        </p:txBody>
      </p:sp>
      <p:sp>
        <p:nvSpPr>
          <p:cNvPr id="3" name="Content Placeholder 2"/>
          <p:cNvSpPr>
            <a:spLocks noGrp="1"/>
          </p:cNvSpPr>
          <p:nvPr>
            <p:ph idx="1"/>
          </p:nvPr>
        </p:nvSpPr>
        <p:spPr/>
        <p:txBody>
          <a:bodyPr>
            <a:normAutofit/>
          </a:bodyPr>
          <a:lstStyle/>
          <a:p>
            <a:r>
              <a:rPr lang="en-US" sz="2400" dirty="0" smtClean="0"/>
              <a:t>Trust is crucially important: </a:t>
            </a:r>
          </a:p>
          <a:p>
            <a:pPr lvl="1"/>
            <a:r>
              <a:rPr lang="en-US" sz="2400" dirty="0" smtClean="0"/>
              <a:t>The farmer puts trust in the MFI unlike credit where the MFI puts trust in the farmer!</a:t>
            </a:r>
          </a:p>
          <a:p>
            <a:pPr lvl="1"/>
            <a:r>
              <a:rPr lang="en-US" sz="2400" dirty="0" smtClean="0"/>
              <a:t>Demand is </a:t>
            </a:r>
            <a:r>
              <a:rPr lang="en-GB" sz="2400" dirty="0"/>
              <a:t>36% higher when insurance was offered by someone known and trusted by the household </a:t>
            </a:r>
            <a:r>
              <a:rPr lang="en-US" sz="2400" dirty="0" smtClean="0"/>
              <a:t>(India: Cole et al) </a:t>
            </a:r>
          </a:p>
        </p:txBody>
      </p:sp>
    </p:spTree>
    <p:extLst>
      <p:ext uri="{BB962C8B-B14F-4D97-AF65-F5344CB8AC3E}">
        <p14:creationId xmlns:p14="http://schemas.microsoft.com/office/powerpoint/2010/main" val="13572802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Exploring other determinants of demand in </a:t>
            </a:r>
            <a:r>
              <a:rPr lang="en-US" sz="4800" dirty="0" err="1"/>
              <a:t>RCTs</a:t>
            </a:r>
            <a:endParaRPr lang="en-US" dirty="0"/>
          </a:p>
        </p:txBody>
      </p:sp>
      <p:sp>
        <p:nvSpPr>
          <p:cNvPr id="3" name="Content Placeholder 2"/>
          <p:cNvSpPr>
            <a:spLocks noGrp="1"/>
          </p:cNvSpPr>
          <p:nvPr>
            <p:ph idx="1"/>
          </p:nvPr>
        </p:nvSpPr>
        <p:spPr/>
        <p:txBody>
          <a:bodyPr>
            <a:normAutofit/>
          </a:bodyPr>
          <a:lstStyle/>
          <a:p>
            <a:r>
              <a:rPr lang="en-US" sz="2400" dirty="0" smtClean="0"/>
              <a:t>Insurance literacy training: </a:t>
            </a:r>
          </a:p>
          <a:p>
            <a:pPr lvl="1"/>
            <a:r>
              <a:rPr lang="en-GB" sz="2400" dirty="0"/>
              <a:t>R</a:t>
            </a:r>
            <a:r>
              <a:rPr lang="en-GB" sz="2400" dirty="0" smtClean="0"/>
              <a:t>eceiving </a:t>
            </a:r>
            <a:r>
              <a:rPr lang="en-GB" sz="2400" dirty="0"/>
              <a:t>intensive financial training as opposed to basic financial training increased insurance purchases by 43% </a:t>
            </a:r>
            <a:r>
              <a:rPr lang="en-GB" sz="2400" dirty="0" smtClean="0"/>
              <a:t>-84% (China: </a:t>
            </a:r>
            <a:r>
              <a:rPr lang="en-GB" sz="2400" dirty="0" err="1" smtClean="0"/>
              <a:t>Cai</a:t>
            </a:r>
            <a:r>
              <a:rPr lang="en-GB" sz="2400" dirty="0"/>
              <a:t>, </a:t>
            </a:r>
            <a:r>
              <a:rPr lang="en-GB" sz="2400" dirty="0" smtClean="0"/>
              <a:t>2011 and India: Hill</a:t>
            </a:r>
            <a:r>
              <a:rPr lang="en-GB" sz="2400" dirty="0"/>
              <a:t>, et al., </a:t>
            </a:r>
            <a:r>
              <a:rPr lang="en-GB" sz="2400" dirty="0" smtClean="0"/>
              <a:t>2011). </a:t>
            </a:r>
            <a:endParaRPr lang="en-US" sz="2400" dirty="0" smtClean="0"/>
          </a:p>
          <a:p>
            <a:r>
              <a:rPr lang="en-US" sz="2400" dirty="0" smtClean="0"/>
              <a:t>Credit constraints: </a:t>
            </a:r>
            <a:endParaRPr lang="en-US" sz="2400" dirty="0"/>
          </a:p>
          <a:p>
            <a:pPr lvl="1"/>
            <a:r>
              <a:rPr lang="en-US" sz="2400" dirty="0" smtClean="0"/>
              <a:t>Paying after harvest at the end of the insured period can increase demand: demand tripled even with interest rates of 18% (China: Liu et al 2012)</a:t>
            </a:r>
          </a:p>
        </p:txBody>
      </p:sp>
    </p:spTree>
    <p:extLst>
      <p:ext uri="{BB962C8B-B14F-4D97-AF65-F5344CB8AC3E}">
        <p14:creationId xmlns:p14="http://schemas.microsoft.com/office/powerpoint/2010/main" val="3626996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Because demand has been low and studies of ATE have not been possible we have invested a lot to learn about demand</a:t>
            </a:r>
          </a:p>
          <a:p>
            <a:r>
              <a:rPr lang="en-US" dirty="0" smtClean="0"/>
              <a:t>It seems that if well-designed and well-priced, and offered by a trusted agent (and preferably on credit!) index insurance will be bought. </a:t>
            </a:r>
          </a:p>
          <a:p>
            <a:r>
              <a:rPr lang="en-US" dirty="0" smtClean="0"/>
              <a:t>But does it improve welfare? (the original question)</a:t>
            </a:r>
          </a:p>
          <a:p>
            <a:r>
              <a:rPr lang="en-US" dirty="0" smtClean="0"/>
              <a:t>We are only starting to get answers to this</a:t>
            </a:r>
          </a:p>
          <a:p>
            <a:pPr marL="114300" indent="0">
              <a:buNone/>
            </a:pPr>
            <a:endParaRPr lang="en-US" dirty="0"/>
          </a:p>
        </p:txBody>
      </p:sp>
    </p:spTree>
    <p:extLst>
      <p:ext uri="{BB962C8B-B14F-4D97-AF65-F5344CB8AC3E}">
        <p14:creationId xmlns:p14="http://schemas.microsoft.com/office/powerpoint/2010/main" val="2872682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Welfare impact</a:t>
            </a:r>
            <a:endParaRPr lang="en-US" sz="4000" dirty="0"/>
          </a:p>
        </p:txBody>
      </p:sp>
      <p:sp>
        <p:nvSpPr>
          <p:cNvPr id="3" name="Content Placeholder 2"/>
          <p:cNvSpPr>
            <a:spLocks noGrp="1"/>
          </p:cNvSpPr>
          <p:nvPr>
            <p:ph idx="1"/>
          </p:nvPr>
        </p:nvSpPr>
        <p:spPr>
          <a:xfrm>
            <a:off x="228600" y="1600200"/>
            <a:ext cx="8229600" cy="4953000"/>
          </a:xfrm>
        </p:spPr>
        <p:txBody>
          <a:bodyPr>
            <a:normAutofit lnSpcReduction="10000"/>
          </a:bodyPr>
          <a:lstStyle/>
          <a:p>
            <a:r>
              <a:rPr lang="en-US" dirty="0" smtClean="0"/>
              <a:t>Two studies: </a:t>
            </a:r>
            <a:r>
              <a:rPr lang="en-US" dirty="0" err="1" smtClean="0"/>
              <a:t>Karlan</a:t>
            </a:r>
            <a:r>
              <a:rPr lang="en-US" dirty="0" smtClean="0"/>
              <a:t> et al in Ghana and Cole et al in India. </a:t>
            </a:r>
          </a:p>
          <a:p>
            <a:r>
              <a:rPr lang="en-US" dirty="0" smtClean="0"/>
              <a:t>Better </a:t>
            </a:r>
            <a:r>
              <a:rPr lang="en-US" dirty="0" smtClean="0"/>
              <a:t>able to invest in risky production activities: </a:t>
            </a:r>
          </a:p>
          <a:p>
            <a:pPr lvl="1"/>
            <a:r>
              <a:rPr lang="en-US" dirty="0" smtClean="0"/>
              <a:t>Insured </a:t>
            </a:r>
            <a:r>
              <a:rPr lang="en-US" dirty="0"/>
              <a:t>farmers </a:t>
            </a:r>
            <a:r>
              <a:rPr lang="en-US" dirty="0" smtClean="0"/>
              <a:t>more </a:t>
            </a:r>
            <a:r>
              <a:rPr lang="en-US" dirty="0"/>
              <a:t>able to invest in cash crop </a:t>
            </a:r>
            <a:r>
              <a:rPr lang="en-US" dirty="0" smtClean="0"/>
              <a:t>production (India, Cole et al) </a:t>
            </a:r>
          </a:p>
          <a:p>
            <a:pPr lvl="1"/>
            <a:r>
              <a:rPr lang="en-US" dirty="0" smtClean="0"/>
              <a:t>Farmers with insurance planted a larger portion of their land to crops that were more sensitive to rainfall, (Ghana, </a:t>
            </a:r>
            <a:r>
              <a:rPr lang="en-US" dirty="0" err="1" smtClean="0"/>
              <a:t>Karlan</a:t>
            </a:r>
            <a:r>
              <a:rPr lang="en-US" dirty="0" smtClean="0"/>
              <a:t> et al)</a:t>
            </a:r>
          </a:p>
          <a:p>
            <a:r>
              <a:rPr lang="en-US" dirty="0" smtClean="0"/>
              <a:t>Better able to spend more on agricultural production: </a:t>
            </a:r>
          </a:p>
          <a:p>
            <a:pPr lvl="1"/>
            <a:r>
              <a:rPr lang="en-US" dirty="0" smtClean="0"/>
              <a:t>Insured </a:t>
            </a:r>
            <a:r>
              <a:rPr lang="en-US" dirty="0"/>
              <a:t>farmers also spent more money on inputs for cash crops </a:t>
            </a:r>
            <a:r>
              <a:rPr lang="en-US" dirty="0" smtClean="0"/>
              <a:t>(India). </a:t>
            </a:r>
          </a:p>
          <a:p>
            <a:pPr lvl="1"/>
            <a:r>
              <a:rPr lang="en-US" dirty="0" smtClean="0"/>
              <a:t>Insured </a:t>
            </a:r>
            <a:r>
              <a:rPr lang="en-US" dirty="0"/>
              <a:t>farmers increased expenditure on chemicals (mostly fertilizer) by 24% </a:t>
            </a:r>
            <a:r>
              <a:rPr lang="en-US" dirty="0" smtClean="0"/>
              <a:t>(Ghana)</a:t>
            </a:r>
          </a:p>
          <a:p>
            <a:r>
              <a:rPr lang="en-US" dirty="0" smtClean="0"/>
              <a:t>Better able to increase scale of agricultural production: </a:t>
            </a:r>
          </a:p>
          <a:p>
            <a:pPr lvl="1"/>
            <a:r>
              <a:rPr lang="en-US" dirty="0" smtClean="0"/>
              <a:t>increased </a:t>
            </a:r>
            <a:r>
              <a:rPr lang="en-US" dirty="0"/>
              <a:t>the area of land cultivated by 17</a:t>
            </a:r>
            <a:r>
              <a:rPr lang="en-US" dirty="0" smtClean="0"/>
              <a:t>% (Ghana)</a:t>
            </a:r>
          </a:p>
          <a:p>
            <a:r>
              <a:rPr lang="en-US" dirty="0" smtClean="0"/>
              <a:t>Harvested </a:t>
            </a:r>
            <a:r>
              <a:rPr lang="en-US" dirty="0"/>
              <a:t>value was 9% higher among insured </a:t>
            </a:r>
            <a:r>
              <a:rPr lang="en-US" dirty="0" smtClean="0"/>
              <a:t>farmers</a:t>
            </a:r>
            <a:r>
              <a:rPr lang="en-US" dirty="0"/>
              <a:t> </a:t>
            </a:r>
            <a:r>
              <a:rPr lang="en-US" dirty="0" smtClean="0"/>
              <a:t>in Ghana</a:t>
            </a:r>
            <a:endParaRPr lang="en-US" dirty="0"/>
          </a:p>
        </p:txBody>
      </p:sp>
    </p:spTree>
    <p:extLst>
      <p:ext uri="{BB962C8B-B14F-4D97-AF65-F5344CB8AC3E}">
        <p14:creationId xmlns:p14="http://schemas.microsoft.com/office/powerpoint/2010/main" val="1263510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Why were these studies able to estimate impact?</a:t>
            </a:r>
            <a:endParaRPr lang="en-US" sz="4000" dirty="0"/>
          </a:p>
        </p:txBody>
      </p:sp>
      <p:sp>
        <p:nvSpPr>
          <p:cNvPr id="3" name="Content Placeholder 2"/>
          <p:cNvSpPr>
            <a:spLocks noGrp="1"/>
          </p:cNvSpPr>
          <p:nvPr>
            <p:ph idx="1"/>
          </p:nvPr>
        </p:nvSpPr>
        <p:spPr/>
        <p:txBody>
          <a:bodyPr>
            <a:normAutofit fontScale="92500" lnSpcReduction="10000"/>
          </a:bodyPr>
          <a:lstStyle/>
          <a:p>
            <a:r>
              <a:rPr lang="en-US" sz="2400" dirty="0" smtClean="0"/>
              <a:t>Large sample size</a:t>
            </a:r>
          </a:p>
          <a:p>
            <a:r>
              <a:rPr lang="en-US" sz="2400" dirty="0" smtClean="0"/>
              <a:t>Offered free insurance</a:t>
            </a:r>
          </a:p>
          <a:p>
            <a:r>
              <a:rPr lang="en-US" sz="2400" dirty="0" smtClean="0"/>
              <a:t>This is a wealth transfer as well as insurance</a:t>
            </a:r>
          </a:p>
          <a:p>
            <a:pPr lvl="1"/>
            <a:r>
              <a:rPr lang="en-US" sz="2400" dirty="0" smtClean="0"/>
              <a:t>To identify the impact of insurance only those in the comparison group were given a cash payout equal to the premium value (Cole et al)</a:t>
            </a:r>
          </a:p>
          <a:p>
            <a:pPr lvl="1"/>
            <a:r>
              <a:rPr lang="en-US" sz="2400" dirty="0" smtClean="0"/>
              <a:t>There was a pure control and a cash grant control in </a:t>
            </a:r>
            <a:r>
              <a:rPr lang="en-US" sz="2400" dirty="0" err="1" smtClean="0"/>
              <a:t>Karlan</a:t>
            </a:r>
            <a:r>
              <a:rPr lang="en-US" sz="2400" dirty="0" smtClean="0"/>
              <a:t> et al</a:t>
            </a:r>
            <a:endParaRPr lang="en-US" sz="2400" dirty="0" smtClean="0"/>
          </a:p>
          <a:p>
            <a:r>
              <a:rPr lang="en-US" sz="2400" dirty="0" smtClean="0"/>
              <a:t>Concerns: </a:t>
            </a:r>
          </a:p>
          <a:p>
            <a:pPr lvl="1"/>
            <a:r>
              <a:rPr lang="en-US" sz="2400" dirty="0" smtClean="0"/>
              <a:t>Might not be the same as the impact of insurance that has to be purchased: different behavioral effect and different peopl</a:t>
            </a:r>
            <a:r>
              <a:rPr lang="en-US" sz="2400" dirty="0" smtClean="0"/>
              <a:t>e that have it.</a:t>
            </a:r>
          </a:p>
          <a:p>
            <a:r>
              <a:rPr lang="en-US" sz="2400" dirty="0" smtClean="0"/>
              <a:t>But </a:t>
            </a:r>
            <a:r>
              <a:rPr lang="en-US" sz="2400" dirty="0"/>
              <a:t>it is a first </a:t>
            </a:r>
            <a:r>
              <a:rPr lang="en-US" sz="2400" dirty="0" smtClean="0"/>
              <a:t>estimate!</a:t>
            </a:r>
            <a:endParaRPr lang="en-US" sz="2400" dirty="0"/>
          </a:p>
          <a:p>
            <a:endParaRPr lang="en-US" sz="2400" dirty="0"/>
          </a:p>
        </p:txBody>
      </p:sp>
    </p:spTree>
    <p:extLst>
      <p:ext uri="{BB962C8B-B14F-4D97-AF65-F5344CB8AC3E}">
        <p14:creationId xmlns:p14="http://schemas.microsoft.com/office/powerpoint/2010/main" val="40084279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estimates</a:t>
            </a:r>
            <a:endParaRPr lang="en-US" dirty="0"/>
          </a:p>
        </p:txBody>
      </p:sp>
      <p:sp>
        <p:nvSpPr>
          <p:cNvPr id="3" name="Content Placeholder 2"/>
          <p:cNvSpPr>
            <a:spLocks noGrp="1"/>
          </p:cNvSpPr>
          <p:nvPr>
            <p:ph idx="1"/>
          </p:nvPr>
        </p:nvSpPr>
        <p:spPr/>
        <p:txBody>
          <a:bodyPr/>
          <a:lstStyle/>
          <a:p>
            <a:r>
              <a:rPr lang="en-US" dirty="0" err="1" smtClean="0"/>
              <a:t>Karlan</a:t>
            </a:r>
            <a:r>
              <a:rPr lang="en-US" dirty="0" smtClean="0"/>
              <a:t> et al also pool results from a first year in which insurance was given and results from a second year in which insurance was sold.</a:t>
            </a:r>
          </a:p>
          <a:p>
            <a:pPr lvl="1"/>
            <a:r>
              <a:rPr lang="en-US" dirty="0" smtClean="0"/>
              <a:t>In the second year, prices were randomly discounted, encouragement design. </a:t>
            </a:r>
          </a:p>
          <a:p>
            <a:r>
              <a:rPr lang="en-US" dirty="0" smtClean="0"/>
              <a:t>Estimates LATE, using price of insurance as the instrument (0 in first year and discounted in years after)</a:t>
            </a:r>
          </a:p>
          <a:p>
            <a:pPr lvl="1"/>
            <a:r>
              <a:rPr lang="en-US" dirty="0" smtClean="0"/>
              <a:t>Encouragement design increases power—more people buy, strong instrument to predict purchases</a:t>
            </a:r>
          </a:p>
          <a:p>
            <a:pPr lvl="1"/>
            <a:r>
              <a:rPr lang="en-US" dirty="0" smtClean="0"/>
              <a:t>Repeated measures increases power</a:t>
            </a:r>
          </a:p>
          <a:p>
            <a:pPr lvl="1"/>
            <a:endParaRPr lang="en-US" dirty="0"/>
          </a:p>
        </p:txBody>
      </p:sp>
    </p:spTree>
    <p:extLst>
      <p:ext uri="{BB962C8B-B14F-4D97-AF65-F5344CB8AC3E}">
        <p14:creationId xmlns:p14="http://schemas.microsoft.com/office/powerpoint/2010/main" val="32530009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Despite much work by very good, careful researchers, we still do not have a study that has shown the impact of commercially purchased insurance on welfare. </a:t>
            </a:r>
          </a:p>
          <a:p>
            <a:r>
              <a:rPr lang="en-US" dirty="0" smtClean="0"/>
              <a:t>Subsidized or free insurance is beneficial, but the question then becomes how does government investment in insurance compare to that of: </a:t>
            </a:r>
          </a:p>
          <a:p>
            <a:pPr lvl="1"/>
            <a:r>
              <a:rPr lang="en-US" dirty="0" smtClean="0"/>
              <a:t>Investment in safety nets to reduce exposure to risk and improve welfare</a:t>
            </a:r>
          </a:p>
          <a:p>
            <a:pPr lvl="1"/>
            <a:r>
              <a:rPr lang="en-US" dirty="0" smtClean="0"/>
              <a:t>Investment in other programs that might improve welfare</a:t>
            </a:r>
            <a:endParaRPr lang="en-US" dirty="0"/>
          </a:p>
        </p:txBody>
      </p:sp>
    </p:spTree>
    <p:extLst>
      <p:ext uri="{BB962C8B-B14F-4D97-AF65-F5344CB8AC3E}">
        <p14:creationId xmlns:p14="http://schemas.microsoft.com/office/powerpoint/2010/main" val="7436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(Deaton 1997)</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dirty="0" smtClean="0"/>
                  <a:t>A basic </a:t>
                </a:r>
                <a:r>
                  <a:rPr lang="en-US" dirty="0" err="1"/>
                  <a:t>intertemporal</a:t>
                </a:r>
                <a:r>
                  <a:rPr lang="en-US" dirty="0"/>
                  <a:t> model of consumption under uncertainty is given by maximizing the stream of future utility, </a:t>
                </a:r>
                <a:r>
                  <a:rPr lang="en-US" dirty="0" smtClean="0"/>
                  <a:t>U, </a:t>
                </a:r>
                <a:r>
                  <a:rPr lang="en-US" dirty="0"/>
                  <a:t>given by</a:t>
                </a:r>
              </a:p>
              <a:p>
                <a14:m>
                  <m:oMath xmlns:m="http://schemas.openxmlformats.org/officeDocument/2006/math">
                    <m:r>
                      <a:rPr lang="en-US" i="1" dirty="0" smtClean="0">
                        <a:latin typeface="Cambria Math"/>
                      </a:rPr>
                      <m:t>𝑈</m:t>
                    </m:r>
                    <m:r>
                      <a:rPr lang="en-US" i="1" dirty="0" smtClean="0">
                        <a:latin typeface="Cambria Math"/>
                      </a:rPr>
                      <m:t> = </m:t>
                    </m:r>
                    <m:sSub>
                      <m:sSubPr>
                        <m:ctrlPr>
                          <a:rPr lang="en-US" i="1" dirty="0" err="1">
                            <a:latin typeface="Cambria Math"/>
                          </a:rPr>
                        </m:ctrlPr>
                      </m:sSubPr>
                      <m:e>
                        <m:r>
                          <a:rPr lang="en-US" i="1" dirty="0" err="1">
                            <a:latin typeface="Cambria Math"/>
                          </a:rPr>
                          <m:t>𝐸</m:t>
                        </m:r>
                      </m:e>
                      <m:sub>
                        <m:r>
                          <a:rPr lang="en-US" i="1" dirty="0" err="1">
                            <a:latin typeface="Cambria Math"/>
                          </a:rPr>
                          <m:t>𝑡</m:t>
                        </m:r>
                      </m:sub>
                    </m:sSub>
                    <m:r>
                      <a:rPr lang="en-US" b="0" i="1" dirty="0" smtClean="0">
                        <a:latin typeface="Cambria Math"/>
                      </a:rPr>
                      <m:t> </m:t>
                    </m:r>
                    <m:nary>
                      <m:naryPr>
                        <m:chr m:val="∑"/>
                        <m:ctrlPr>
                          <a:rPr lang="en-US" i="1" dirty="0" smtClean="0">
                            <a:latin typeface="Cambria Math"/>
                          </a:rPr>
                        </m:ctrlPr>
                      </m:naryPr>
                      <m:sub>
                        <m:r>
                          <m:rPr>
                            <m:brk m:alnAt="23"/>
                          </m:rPr>
                          <a:rPr lang="en-US" b="0" i="1" dirty="0" smtClean="0">
                            <a:latin typeface="Cambria Math"/>
                          </a:rPr>
                          <m:t>𝑘</m:t>
                        </m:r>
                        <m:r>
                          <a:rPr lang="en-US" b="0" i="1" dirty="0" smtClean="0">
                            <a:latin typeface="Cambria Math"/>
                          </a:rPr>
                          <m:t>=</m:t>
                        </m:r>
                        <m:r>
                          <a:rPr lang="en-US" b="0" i="1" dirty="0" smtClean="0">
                            <a:latin typeface="Cambria Math"/>
                          </a:rPr>
                          <m:t>𝑡</m:t>
                        </m:r>
                      </m:sub>
                      <m:sup>
                        <m:r>
                          <a:rPr lang="en-US" b="0" i="1" dirty="0" smtClean="0">
                            <a:latin typeface="Cambria Math"/>
                          </a:rPr>
                          <m:t>𝑇</m:t>
                        </m:r>
                      </m:sup>
                      <m:e>
                        <m:r>
                          <a:rPr lang="en-US" i="1" dirty="0">
                            <a:latin typeface="Cambria Math"/>
                          </a:rPr>
                          <m:t>𝑢</m:t>
                        </m:r>
                        <m:d>
                          <m:dPr>
                            <m:ctrlPr>
                              <a:rPr lang="en-US" i="1" dirty="0">
                                <a:latin typeface="Cambria Math"/>
                              </a:rPr>
                            </m:ctrlPr>
                          </m:dPr>
                          <m:e>
                            <m:sSub>
                              <m:sSubPr>
                                <m:ctrlPr>
                                  <a:rPr lang="en-US" i="1" dirty="0" err="1">
                                    <a:latin typeface="Cambria Math"/>
                                  </a:rPr>
                                </m:ctrlPr>
                              </m:sSubPr>
                              <m:e>
                                <m:r>
                                  <a:rPr lang="en-US" i="1" dirty="0" err="1">
                                    <a:latin typeface="Cambria Math"/>
                                  </a:rPr>
                                  <m:t>𝑐</m:t>
                                </m:r>
                              </m:e>
                              <m:sub>
                                <m:r>
                                  <a:rPr lang="en-US" i="1" dirty="0" err="1">
                                    <a:latin typeface="Cambria Math"/>
                                  </a:rPr>
                                  <m:t>𝑘</m:t>
                                </m:r>
                              </m:sub>
                            </m:sSub>
                          </m:e>
                        </m:d>
                      </m:e>
                    </m:nary>
                  </m:oMath>
                </a14:m>
                <a:endParaRPr lang="en-US" dirty="0"/>
              </a:p>
              <a:p>
                <a:r>
                  <a:rPr lang="en-US" dirty="0" smtClean="0"/>
                  <a:t>where </a:t>
                </a:r>
                <a14:m>
                  <m:oMath xmlns:m="http://schemas.openxmlformats.org/officeDocument/2006/math">
                    <m:sSub>
                      <m:sSubPr>
                        <m:ctrlPr>
                          <a:rPr lang="en-US" i="1" dirty="0" smtClean="0">
                            <a:latin typeface="Cambria Math"/>
                          </a:rPr>
                        </m:ctrlPr>
                      </m:sSubPr>
                      <m:e>
                        <m:r>
                          <a:rPr lang="en-US" i="1" dirty="0" smtClean="0">
                            <a:latin typeface="Cambria Math"/>
                          </a:rPr>
                          <m:t>𝑐</m:t>
                        </m:r>
                      </m:e>
                      <m:sub>
                        <m:r>
                          <a:rPr lang="en-US" i="1" dirty="0" smtClean="0">
                            <a:latin typeface="Cambria Math"/>
                          </a:rPr>
                          <m:t>𝑘</m:t>
                        </m:r>
                      </m:sub>
                    </m:sSub>
                  </m:oMath>
                </a14:m>
                <a:r>
                  <a:rPr lang="en-US" dirty="0" smtClean="0"/>
                  <a:t> </a:t>
                </a:r>
                <a:r>
                  <a:rPr lang="en-US" dirty="0"/>
                  <a:t>is consumption in period </a:t>
                </a:r>
                <a:r>
                  <a:rPr lang="en-US" dirty="0" smtClean="0"/>
                  <a:t>k, </a:t>
                </a:r>
                <a:r>
                  <a:rPr lang="en-US" dirty="0"/>
                  <a:t>and </a:t>
                </a:r>
                <a14:m>
                  <m:oMath xmlns:m="http://schemas.openxmlformats.org/officeDocument/2006/math">
                    <m:sSub>
                      <m:sSubPr>
                        <m:ctrlPr>
                          <a:rPr lang="en-US" i="1" dirty="0" smtClean="0">
                            <a:latin typeface="Cambria Math"/>
                          </a:rPr>
                        </m:ctrlPr>
                      </m:sSubPr>
                      <m:e>
                        <m:r>
                          <a:rPr lang="en-US" i="1" dirty="0" smtClean="0">
                            <a:latin typeface="Cambria Math"/>
                          </a:rPr>
                          <m:t>𝑢</m:t>
                        </m:r>
                      </m:e>
                      <m:sub>
                        <m:r>
                          <a:rPr lang="en-US" i="1" dirty="0" smtClean="0">
                            <a:latin typeface="Cambria Math"/>
                          </a:rPr>
                          <m:t>𝑘</m:t>
                        </m:r>
                      </m:sub>
                    </m:sSub>
                  </m:oMath>
                </a14:m>
                <a:r>
                  <a:rPr lang="en-US" dirty="0" smtClean="0"/>
                  <a:t> </a:t>
                </a:r>
                <a:r>
                  <a:rPr lang="en-US" dirty="0"/>
                  <a:t>is the instantaneous utility function for period </a:t>
                </a:r>
                <a:r>
                  <a:rPr lang="en-US" dirty="0" smtClean="0"/>
                  <a:t>k</a:t>
                </a:r>
                <a:endParaRPr lang="en-US" dirty="0"/>
              </a:p>
              <a:p>
                <a:r>
                  <a:rPr lang="en-US" dirty="0" smtClean="0"/>
                  <a:t>Subject </a:t>
                </a:r>
                <a:r>
                  <a:rPr lang="en-US" dirty="0"/>
                  <a:t>to a budget constraint and an equation that governs the evolution of assets over time:</a:t>
                </a:r>
              </a:p>
              <a:p>
                <a14:m>
                  <m:oMath xmlns:m="http://schemas.openxmlformats.org/officeDocument/2006/math">
                    <m:sSub>
                      <m:sSubPr>
                        <m:ctrlPr>
                          <a:rPr lang="en-US" i="1" dirty="0" smtClean="0">
                            <a:latin typeface="Cambria Math"/>
                          </a:rPr>
                        </m:ctrlPr>
                      </m:sSubPr>
                      <m:e>
                        <m:r>
                          <a:rPr lang="en-US" i="1" dirty="0" smtClean="0">
                            <a:latin typeface="Cambria Math"/>
                          </a:rPr>
                          <m:t>𝐴</m:t>
                        </m:r>
                      </m:e>
                      <m:sub>
                        <m:r>
                          <a:rPr lang="en-US" b="0" i="1" dirty="0" smtClean="0">
                            <a:latin typeface="Cambria Math"/>
                          </a:rPr>
                          <m:t>𝑡</m:t>
                        </m:r>
                        <m:r>
                          <a:rPr lang="en-US" b="0" i="1" dirty="0" smtClean="0">
                            <a:latin typeface="Cambria Math"/>
                          </a:rPr>
                          <m:t>+1</m:t>
                        </m:r>
                      </m:sub>
                    </m:sSub>
                    <m:r>
                      <a:rPr lang="en-US" i="1" dirty="0">
                        <a:latin typeface="Cambria Math"/>
                      </a:rPr>
                      <m:t>= </m:t>
                    </m:r>
                    <m:d>
                      <m:dPr>
                        <m:ctrlPr>
                          <a:rPr lang="en-US" i="1" dirty="0">
                            <a:latin typeface="Cambria Math"/>
                          </a:rPr>
                        </m:ctrlPr>
                      </m:dPr>
                      <m:e>
                        <m:r>
                          <a:rPr lang="en-US" i="1" dirty="0">
                            <a:latin typeface="Cambria Math"/>
                          </a:rPr>
                          <m:t>1 + </m:t>
                        </m:r>
                        <m:sSub>
                          <m:sSubPr>
                            <m:ctrlPr>
                              <a:rPr lang="en-US" i="1" dirty="0">
                                <a:latin typeface="Cambria Math"/>
                              </a:rPr>
                            </m:ctrlPr>
                          </m:sSubPr>
                          <m:e>
                            <m:r>
                              <a:rPr lang="en-US" i="1" dirty="0">
                                <a:latin typeface="Cambria Math"/>
                              </a:rPr>
                              <m:t>𝑟</m:t>
                            </m:r>
                          </m:e>
                          <m:sub>
                            <m:r>
                              <a:rPr lang="en-US" b="0" i="1" dirty="0" smtClean="0">
                                <a:latin typeface="Cambria Math"/>
                              </a:rPr>
                              <m:t>𝑡</m:t>
                            </m:r>
                            <m:r>
                              <a:rPr lang="en-US" b="0" i="1" dirty="0" smtClean="0">
                                <a:latin typeface="Cambria Math"/>
                              </a:rPr>
                              <m:t>+1</m:t>
                            </m:r>
                          </m:sub>
                        </m:sSub>
                      </m:e>
                    </m:d>
                    <m:d>
                      <m:dPr>
                        <m:ctrlPr>
                          <a:rPr lang="en-US" i="1" dirty="0">
                            <a:latin typeface="Cambria Math"/>
                          </a:rPr>
                        </m:ctrlPr>
                      </m:dPr>
                      <m:e>
                        <m:sSub>
                          <m:sSubPr>
                            <m:ctrlPr>
                              <a:rPr lang="en-US" i="1" dirty="0" err="1">
                                <a:latin typeface="Cambria Math"/>
                              </a:rPr>
                            </m:ctrlPr>
                          </m:sSubPr>
                          <m:e>
                            <m:r>
                              <a:rPr lang="en-US" i="1" dirty="0" err="1">
                                <a:latin typeface="Cambria Math"/>
                              </a:rPr>
                              <m:t>𝐴</m:t>
                            </m:r>
                          </m:e>
                          <m:sub>
                            <m:r>
                              <a:rPr lang="en-US" i="1" dirty="0" err="1">
                                <a:latin typeface="Cambria Math"/>
                              </a:rPr>
                              <m:t>𝑡</m:t>
                            </m:r>
                          </m:sub>
                        </m:sSub>
                        <m:r>
                          <a:rPr lang="en-US" i="1" dirty="0">
                            <a:latin typeface="Cambria Math"/>
                          </a:rPr>
                          <m:t>+ </m:t>
                        </m:r>
                        <m:sSub>
                          <m:sSubPr>
                            <m:ctrlPr>
                              <a:rPr lang="en-US" i="1" dirty="0" err="1">
                                <a:latin typeface="Cambria Math"/>
                              </a:rPr>
                            </m:ctrlPr>
                          </m:sSubPr>
                          <m:e>
                            <m:r>
                              <a:rPr lang="en-US" i="1" dirty="0" err="1">
                                <a:latin typeface="Cambria Math"/>
                              </a:rPr>
                              <m:t>𝑦</m:t>
                            </m:r>
                          </m:e>
                          <m:sub>
                            <m:r>
                              <a:rPr lang="en-US" i="1" dirty="0" err="1">
                                <a:latin typeface="Cambria Math"/>
                              </a:rPr>
                              <m:t>𝑡</m:t>
                            </m:r>
                          </m:sub>
                        </m:sSub>
                        <m:r>
                          <a:rPr lang="en-US" i="1" dirty="0">
                            <a:latin typeface="Cambria Math"/>
                          </a:rPr>
                          <m:t>− </m:t>
                        </m:r>
                        <m:sSub>
                          <m:sSubPr>
                            <m:ctrlPr>
                              <a:rPr lang="en-US" i="1" dirty="0" err="1">
                                <a:latin typeface="Cambria Math"/>
                              </a:rPr>
                            </m:ctrlPr>
                          </m:sSubPr>
                          <m:e>
                            <m:r>
                              <a:rPr lang="en-US" i="1" dirty="0" err="1">
                                <a:latin typeface="Cambria Math"/>
                              </a:rPr>
                              <m:t>𝑐</m:t>
                            </m:r>
                          </m:e>
                          <m:sub>
                            <m:r>
                              <a:rPr lang="en-US" i="1" dirty="0" err="1">
                                <a:latin typeface="Cambria Math"/>
                              </a:rPr>
                              <m:t>𝑡</m:t>
                            </m:r>
                          </m:sub>
                        </m:sSub>
                      </m:e>
                    </m:d>
                  </m:oMath>
                </a14:m>
                <a:endParaRPr lang="en-US" dirty="0"/>
              </a:p>
              <a:p>
                <a:r>
                  <a:rPr lang="en-US" dirty="0" smtClean="0"/>
                  <a:t>where </a:t>
                </a:r>
                <a14:m>
                  <m:oMath xmlns:m="http://schemas.openxmlformats.org/officeDocument/2006/math">
                    <m:sSub>
                      <m:sSubPr>
                        <m:ctrlPr>
                          <a:rPr lang="en-US" i="1" dirty="0" smtClean="0">
                            <a:latin typeface="Cambria Math"/>
                          </a:rPr>
                        </m:ctrlPr>
                      </m:sSubPr>
                      <m:e>
                        <m:r>
                          <a:rPr lang="en-US" i="1" dirty="0" smtClean="0">
                            <a:latin typeface="Cambria Math"/>
                          </a:rPr>
                          <m:t>𝐴</m:t>
                        </m:r>
                      </m:e>
                      <m:sub>
                        <m:r>
                          <a:rPr lang="en-US" i="1" dirty="0" smtClean="0">
                            <a:latin typeface="Cambria Math"/>
                          </a:rPr>
                          <m:t>𝑡</m:t>
                        </m:r>
                      </m:sub>
                    </m:sSub>
                  </m:oMath>
                </a14:m>
                <a:r>
                  <a:rPr lang="en-US" dirty="0" smtClean="0"/>
                  <a:t> </a:t>
                </a:r>
                <a:r>
                  <a:rPr lang="en-US" dirty="0"/>
                  <a:t>is the real value of assets at time </a:t>
                </a:r>
                <a:r>
                  <a:rPr lang="en-US" dirty="0" smtClean="0"/>
                  <a:t>t, </a:t>
                </a:r>
                <a14:m>
                  <m:oMath xmlns:m="http://schemas.openxmlformats.org/officeDocument/2006/math">
                    <m:sSub>
                      <m:sSubPr>
                        <m:ctrlPr>
                          <a:rPr lang="en-US" i="1" dirty="0" smtClean="0">
                            <a:latin typeface="Cambria Math"/>
                          </a:rPr>
                        </m:ctrlPr>
                      </m:sSubPr>
                      <m:e>
                        <m:r>
                          <a:rPr lang="en-US" i="1" dirty="0" smtClean="0">
                            <a:latin typeface="Cambria Math"/>
                          </a:rPr>
                          <m:t>𝑟</m:t>
                        </m:r>
                      </m:e>
                      <m:sub>
                        <m:r>
                          <a:rPr lang="en-US" i="1" dirty="0" smtClean="0">
                            <a:latin typeface="Cambria Math"/>
                          </a:rPr>
                          <m:t>𝑡</m:t>
                        </m:r>
                        <m:r>
                          <a:rPr lang="en-US" b="0" i="1" dirty="0" smtClean="0">
                            <a:latin typeface="Cambria Math"/>
                          </a:rPr>
                          <m:t>+1</m:t>
                        </m:r>
                      </m:sub>
                    </m:sSub>
                  </m:oMath>
                </a14:m>
                <a:r>
                  <a:rPr lang="en-US" dirty="0" smtClean="0"/>
                  <a:t> </a:t>
                </a:r>
                <a:r>
                  <a:rPr lang="en-US" dirty="0"/>
                  <a:t>is the real per period interest rate from </a:t>
                </a:r>
                <a:r>
                  <a:rPr lang="en-US" dirty="0" smtClean="0"/>
                  <a:t>t </a:t>
                </a:r>
                <a:r>
                  <a:rPr lang="en-US" dirty="0"/>
                  <a:t>to </a:t>
                </a:r>
                <a:r>
                  <a:rPr lang="en-US" dirty="0" smtClean="0"/>
                  <a:t>t+1, </a:t>
                </a:r>
                <a:r>
                  <a:rPr lang="en-US" dirty="0"/>
                  <a:t>and </a:t>
                </a:r>
                <a14:m>
                  <m:oMath xmlns:m="http://schemas.openxmlformats.org/officeDocument/2006/math">
                    <m:sSub>
                      <m:sSubPr>
                        <m:ctrlPr>
                          <a:rPr lang="en-US" i="1" dirty="0" smtClean="0">
                            <a:latin typeface="Cambria Math"/>
                          </a:rPr>
                        </m:ctrlPr>
                      </m:sSubPr>
                      <m:e>
                        <m:r>
                          <a:rPr lang="en-US" i="1" dirty="0" smtClean="0">
                            <a:latin typeface="Cambria Math"/>
                          </a:rPr>
                          <m:t>𝑦</m:t>
                        </m:r>
                      </m:e>
                      <m:sub>
                        <m:r>
                          <a:rPr lang="en-US" i="1" dirty="0" smtClean="0">
                            <a:latin typeface="Cambria Math"/>
                          </a:rPr>
                          <m:t>𝑡</m:t>
                        </m:r>
                      </m:sub>
                    </m:sSub>
                  </m:oMath>
                </a14:m>
                <a:r>
                  <a:rPr lang="en-US" dirty="0" smtClean="0"/>
                  <a:t> </a:t>
                </a:r>
                <a:r>
                  <a:rPr lang="en-US" dirty="0"/>
                  <a:t>is earnings in period </a:t>
                </a:r>
                <a:r>
                  <a:rPr lang="en-US" dirty="0" smtClean="0"/>
                  <a:t>t. </a:t>
                </a:r>
                <a:r>
                  <a:rPr lang="en-US" dirty="0"/>
                  <a:t>It is assumed that assets are non-negative at the terminal period </a:t>
                </a:r>
                <a:r>
                  <a:rPr lang="en-US" dirty="0" smtClean="0"/>
                  <a:t>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525" r="-640"/>
                </a:stretch>
              </a:blipFill>
            </p:spPr>
            <p:txBody>
              <a:bodyPr/>
              <a:lstStyle/>
              <a:p>
                <a:r>
                  <a:rPr lang="en-US">
                    <a:noFill/>
                  </a:rPr>
                  <a:t> </a:t>
                </a:r>
              </a:p>
            </p:txBody>
          </p:sp>
        </mc:Fallback>
      </mc:AlternateContent>
    </p:spTree>
    <p:extLst>
      <p:ext uri="{BB962C8B-B14F-4D97-AF65-F5344CB8AC3E}">
        <p14:creationId xmlns:p14="http://schemas.microsoft.com/office/powerpoint/2010/main" val="1110113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Value function and maximization</a:t>
            </a:r>
            <a:endParaRPr lang="en-US" sz="44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sz="2400" dirty="0" smtClean="0"/>
                  <a:t>The </a:t>
                </a:r>
                <a:r>
                  <a:rPr lang="en-US" sz="2400" dirty="0"/>
                  <a:t>value function of this problem can be written as</a:t>
                </a:r>
              </a:p>
              <a:p>
                <a:pPr marL="114300" indent="0">
                  <a:buNone/>
                </a:pPr>
                <a14:m>
                  <m:oMathPara xmlns:m="http://schemas.openxmlformats.org/officeDocument/2006/math">
                    <m:oMathParaPr>
                      <m:jc m:val="centerGroup"/>
                    </m:oMathParaPr>
                    <m:oMath xmlns:m="http://schemas.openxmlformats.org/officeDocument/2006/math">
                      <m:sSub>
                        <m:sSubPr>
                          <m:ctrlPr>
                            <a:rPr lang="en-US" sz="2000" i="1" dirty="0" smtClean="0">
                              <a:latin typeface="Cambria Math"/>
                            </a:rPr>
                          </m:ctrlPr>
                        </m:sSubPr>
                        <m:e>
                          <m:r>
                            <a:rPr lang="en-US" sz="2000" i="1" dirty="0" smtClean="0">
                              <a:latin typeface="Cambria Math"/>
                            </a:rPr>
                            <m:t>𝑉</m:t>
                          </m:r>
                        </m:e>
                        <m:sub>
                          <m:r>
                            <a:rPr lang="en-US" sz="2000" i="1" dirty="0" smtClean="0">
                              <a:latin typeface="Cambria Math"/>
                            </a:rPr>
                            <m:t>𝑡</m:t>
                          </m:r>
                        </m:sub>
                      </m:sSub>
                      <m:d>
                        <m:dPr>
                          <m:ctrlPr>
                            <a:rPr lang="en-US" sz="2000" i="1" dirty="0" smtClean="0">
                              <a:latin typeface="Cambria Math"/>
                            </a:rPr>
                          </m:ctrlPr>
                        </m:dPr>
                        <m:e>
                          <m:sSub>
                            <m:sSubPr>
                              <m:ctrlPr>
                                <a:rPr lang="en-US" sz="2000" i="1" dirty="0" err="1" smtClean="0">
                                  <a:latin typeface="Cambria Math"/>
                                </a:rPr>
                              </m:ctrlPr>
                            </m:sSubPr>
                            <m:e>
                              <m:r>
                                <a:rPr lang="en-US" sz="2000" i="1" dirty="0" err="1" smtClean="0">
                                  <a:latin typeface="Cambria Math"/>
                                </a:rPr>
                                <m:t>𝐴</m:t>
                              </m:r>
                            </m:e>
                            <m:sub>
                              <m:r>
                                <a:rPr lang="en-US" sz="2000" i="1" dirty="0" err="1" smtClean="0">
                                  <a:latin typeface="Cambria Math"/>
                                </a:rPr>
                                <m:t>𝑡</m:t>
                              </m:r>
                            </m:sub>
                          </m:sSub>
                        </m:e>
                      </m:d>
                      <m:r>
                        <a:rPr lang="en-US" sz="2000" i="1" dirty="0" smtClean="0">
                          <a:latin typeface="Cambria Math"/>
                        </a:rPr>
                        <m:t>=</m:t>
                      </m:r>
                      <m:func>
                        <m:funcPr>
                          <m:ctrlPr>
                            <a:rPr lang="en-US" sz="2000" i="1" dirty="0" err="1" smtClean="0">
                              <a:latin typeface="Cambria Math"/>
                            </a:rPr>
                          </m:ctrlPr>
                        </m:funcPr>
                        <m:fName>
                          <m:limLow>
                            <m:limLowPr>
                              <m:ctrlPr>
                                <a:rPr lang="en-US" sz="2000" i="1" dirty="0" err="1" smtClean="0">
                                  <a:latin typeface="Cambria Math"/>
                                </a:rPr>
                              </m:ctrlPr>
                            </m:limLowPr>
                            <m:e>
                              <m:r>
                                <m:rPr>
                                  <m:sty m:val="p"/>
                                </m:rPr>
                                <a:rPr lang="en-US" sz="2000" i="0" dirty="0" err="1" smtClean="0">
                                  <a:latin typeface="Cambria Math"/>
                                </a:rPr>
                                <m:t>max</m:t>
                              </m:r>
                            </m:e>
                            <m:lim>
                              <m:r>
                                <a:rPr lang="en-US" sz="2000" i="1" dirty="0" err="1" smtClean="0">
                                  <a:latin typeface="Cambria Math"/>
                                </a:rPr>
                                <m:t>𝑐</m:t>
                              </m:r>
                            </m:lim>
                          </m:limLow>
                        </m:fName>
                        <m:e>
                          <m:r>
                            <m:rPr>
                              <m:lit/>
                            </m:rPr>
                            <a:rPr lang="en-US" sz="2000" i="1" dirty="0">
                              <a:latin typeface="Cambria Math"/>
                            </a:rPr>
                            <m:t>{</m:t>
                          </m:r>
                          <m:sSub>
                            <m:sSubPr>
                              <m:ctrlPr>
                                <a:rPr lang="en-US" sz="2000" i="1" dirty="0" err="1">
                                  <a:latin typeface="Cambria Math"/>
                                </a:rPr>
                              </m:ctrlPr>
                            </m:sSubPr>
                            <m:e>
                              <m:r>
                                <a:rPr lang="en-US" sz="2000" i="1" dirty="0" err="1">
                                  <a:latin typeface="Cambria Math"/>
                                </a:rPr>
                                <m:t>𝑢</m:t>
                              </m:r>
                            </m:e>
                            <m:sub>
                              <m:r>
                                <a:rPr lang="en-US" sz="2000" i="1" dirty="0" err="1">
                                  <a:latin typeface="Cambria Math"/>
                                </a:rPr>
                                <m:t>𝑡</m:t>
                              </m:r>
                            </m:sub>
                          </m:sSub>
                          <m:d>
                            <m:dPr>
                              <m:ctrlPr>
                                <a:rPr lang="en-US" sz="2000" i="1" dirty="0">
                                  <a:latin typeface="Cambria Math"/>
                                </a:rPr>
                              </m:ctrlPr>
                            </m:dPr>
                            <m:e>
                              <m:sSub>
                                <m:sSubPr>
                                  <m:ctrlPr>
                                    <a:rPr lang="en-US" sz="2000" i="1" dirty="0" err="1">
                                      <a:latin typeface="Cambria Math"/>
                                    </a:rPr>
                                  </m:ctrlPr>
                                </m:sSubPr>
                                <m:e>
                                  <m:r>
                                    <a:rPr lang="en-US" sz="2000" i="1" dirty="0" err="1">
                                      <a:latin typeface="Cambria Math"/>
                                    </a:rPr>
                                    <m:t>𝑐</m:t>
                                  </m:r>
                                </m:e>
                                <m:sub>
                                  <m:r>
                                    <a:rPr lang="en-US" sz="2000" i="1" dirty="0" err="1">
                                      <a:latin typeface="Cambria Math"/>
                                    </a:rPr>
                                    <m:t>𝑡</m:t>
                                  </m:r>
                                </m:sub>
                              </m:sSub>
                            </m:e>
                          </m:d>
                          <m:r>
                            <a:rPr lang="en-US" sz="2000" i="1" dirty="0">
                              <a:latin typeface="Cambria Math"/>
                            </a:rPr>
                            <m:t>+ </m:t>
                          </m:r>
                          <m:sSub>
                            <m:sSubPr>
                              <m:ctrlPr>
                                <a:rPr lang="en-US" sz="2000" i="1" dirty="0" err="1">
                                  <a:latin typeface="Cambria Math"/>
                                </a:rPr>
                              </m:ctrlPr>
                            </m:sSubPr>
                            <m:e>
                              <m:r>
                                <a:rPr lang="en-US" sz="2000" i="1" dirty="0" err="1">
                                  <a:latin typeface="Cambria Math"/>
                                </a:rPr>
                                <m:t>𝐸</m:t>
                              </m:r>
                            </m:e>
                            <m:sub>
                              <m:r>
                                <a:rPr lang="en-US" sz="2000" i="1" dirty="0" err="1">
                                  <a:latin typeface="Cambria Math"/>
                                </a:rPr>
                                <m:t>𝑡</m:t>
                              </m:r>
                            </m:sub>
                          </m:sSub>
                          <m:r>
                            <a:rPr lang="en-US" sz="2000" i="1" dirty="0">
                              <a:latin typeface="Cambria Math"/>
                            </a:rPr>
                            <m:t> </m:t>
                          </m:r>
                          <m:sSub>
                            <m:sSubPr>
                              <m:ctrlPr>
                                <a:rPr lang="en-US" sz="2000" i="1" dirty="0">
                                  <a:latin typeface="Cambria Math"/>
                                </a:rPr>
                              </m:ctrlPr>
                            </m:sSubPr>
                            <m:e>
                              <m:r>
                                <a:rPr lang="en-US" sz="2000" i="1" dirty="0">
                                  <a:latin typeface="Cambria Math"/>
                                </a:rPr>
                                <m:t>𝑉</m:t>
                              </m:r>
                            </m:e>
                            <m:sub>
                              <m:r>
                                <a:rPr lang="en-US" sz="2000" i="1" dirty="0">
                                  <a:latin typeface="Cambria Math"/>
                                </a:rPr>
                                <m:t>𝑡</m:t>
                              </m:r>
                              <m:r>
                                <a:rPr lang="en-US" sz="2000" i="1" dirty="0">
                                  <a:latin typeface="Cambria Math"/>
                                </a:rPr>
                                <m:t>+1</m:t>
                              </m:r>
                            </m:sub>
                          </m:sSub>
                          <m:r>
                            <a:rPr lang="en-US" sz="2000" i="1" dirty="0">
                              <a:latin typeface="Cambria Math"/>
                            </a:rPr>
                            <m:t> [(1 + </m:t>
                          </m:r>
                          <m:r>
                            <a:rPr lang="en-US" sz="2000" i="1" dirty="0">
                              <a:latin typeface="Cambria Math"/>
                            </a:rPr>
                            <m:t>𝑟</m:t>
                          </m:r>
                          <m:r>
                            <a:rPr lang="en-US" sz="2000" i="1" dirty="0">
                              <a:latin typeface="Cambria Math"/>
                            </a:rPr>
                            <m:t>)(</m:t>
                          </m:r>
                          <m:sSub>
                            <m:sSubPr>
                              <m:ctrlPr>
                                <a:rPr lang="en-US" sz="2000" i="1" dirty="0" err="1">
                                  <a:latin typeface="Cambria Math"/>
                                </a:rPr>
                              </m:ctrlPr>
                            </m:sSubPr>
                            <m:e>
                              <m:r>
                                <a:rPr lang="en-US" sz="2000" i="1" dirty="0" err="1">
                                  <a:latin typeface="Cambria Math"/>
                                </a:rPr>
                                <m:t>𝐴</m:t>
                              </m:r>
                            </m:e>
                            <m:sub>
                              <m:r>
                                <a:rPr lang="en-US" sz="2000" i="1" dirty="0" err="1">
                                  <a:latin typeface="Cambria Math"/>
                                </a:rPr>
                                <m:t>𝑡</m:t>
                              </m:r>
                            </m:sub>
                          </m:sSub>
                          <m:r>
                            <a:rPr lang="en-US" sz="2000" i="1" dirty="0">
                              <a:latin typeface="Cambria Math"/>
                            </a:rPr>
                            <m:t> + </m:t>
                          </m:r>
                          <m:sSub>
                            <m:sSubPr>
                              <m:ctrlPr>
                                <a:rPr lang="en-US" sz="2000" i="1" dirty="0" err="1">
                                  <a:latin typeface="Cambria Math"/>
                                </a:rPr>
                              </m:ctrlPr>
                            </m:sSubPr>
                            <m:e>
                              <m:r>
                                <a:rPr lang="en-US" sz="2000" i="1" dirty="0" err="1">
                                  <a:latin typeface="Cambria Math"/>
                                </a:rPr>
                                <m:t>𝑦</m:t>
                              </m:r>
                            </m:e>
                            <m:sub>
                              <m:r>
                                <a:rPr lang="en-US" sz="2000" i="1" dirty="0" err="1">
                                  <a:latin typeface="Cambria Math"/>
                                </a:rPr>
                                <m:t>𝑡</m:t>
                              </m:r>
                            </m:sub>
                          </m:sSub>
                          <m:r>
                            <a:rPr lang="en-US" sz="2000" i="1" dirty="0">
                              <a:latin typeface="Cambria Math"/>
                            </a:rPr>
                            <m:t> − </m:t>
                          </m:r>
                          <m:sSub>
                            <m:sSubPr>
                              <m:ctrlPr>
                                <a:rPr lang="en-US" sz="2000" i="1" dirty="0" err="1">
                                  <a:latin typeface="Cambria Math"/>
                                </a:rPr>
                              </m:ctrlPr>
                            </m:sSubPr>
                            <m:e>
                              <m:r>
                                <a:rPr lang="en-US" sz="2000" i="1" dirty="0" err="1">
                                  <a:latin typeface="Cambria Math"/>
                                </a:rPr>
                                <m:t>𝑐</m:t>
                              </m:r>
                            </m:e>
                            <m:sub>
                              <m:r>
                                <a:rPr lang="en-US" sz="2000" i="1" dirty="0" err="1">
                                  <a:latin typeface="Cambria Math"/>
                                </a:rPr>
                                <m:t>𝑡</m:t>
                              </m:r>
                            </m:sub>
                          </m:sSub>
                          <m:r>
                            <a:rPr lang="en-US" sz="2000" i="1" dirty="0">
                              <a:latin typeface="Cambria Math"/>
                            </a:rPr>
                            <m:t>]</m:t>
                          </m:r>
                          <m:r>
                            <m:rPr>
                              <m:lit/>
                            </m:rPr>
                            <a:rPr lang="en-US" sz="2000" i="1" dirty="0">
                              <a:latin typeface="Cambria Math"/>
                            </a:rPr>
                            <m:t>}</m:t>
                          </m:r>
                        </m:e>
                      </m:func>
                    </m:oMath>
                  </m:oMathPara>
                </a14:m>
                <a:endParaRPr lang="en-US" sz="2000" dirty="0"/>
              </a:p>
              <a:p>
                <a:endParaRPr lang="en-US" sz="2400" dirty="0" smtClean="0"/>
              </a:p>
              <a:p>
                <a:r>
                  <a:rPr lang="en-US" sz="2400" dirty="0" smtClean="0"/>
                  <a:t>Maximizing </a:t>
                </a:r>
                <a:r>
                  <a:rPr lang="en-US" sz="2400" dirty="0"/>
                  <a:t>with respect to consumption: </a:t>
                </a:r>
                <a:endParaRPr lang="en-US" sz="2400" dirty="0" smtClean="0"/>
              </a:p>
              <a:p>
                <a:pPr marL="114300" indent="0">
                  <a:buNone/>
                </a:pPr>
                <a14:m>
                  <m:oMathPara xmlns:m="http://schemas.openxmlformats.org/officeDocument/2006/math">
                    <m:oMathParaPr>
                      <m:jc m:val="centerGroup"/>
                    </m:oMathParaPr>
                    <m:oMath xmlns:m="http://schemas.openxmlformats.org/officeDocument/2006/math">
                      <m:sSubSup>
                        <m:sSubSupPr>
                          <m:ctrlPr>
                            <a:rPr lang="en-US" sz="2400" i="1" dirty="0" smtClean="0">
                              <a:latin typeface="Cambria Math"/>
                            </a:rPr>
                          </m:ctrlPr>
                        </m:sSubSupPr>
                        <m:e>
                          <m:r>
                            <a:rPr lang="en-US" sz="2400" i="1" dirty="0" smtClean="0">
                              <a:latin typeface="Cambria Math"/>
                            </a:rPr>
                            <m:t>𝑢</m:t>
                          </m:r>
                        </m:e>
                        <m:sub>
                          <m:r>
                            <a:rPr lang="en-US" sz="2400" i="1" dirty="0" smtClean="0">
                              <a:latin typeface="Cambria Math"/>
                            </a:rPr>
                            <m:t>𝑡</m:t>
                          </m:r>
                        </m:sub>
                        <m:sup>
                          <m:r>
                            <a:rPr lang="en-US" sz="2400" i="1" dirty="0" smtClean="0">
                              <a:latin typeface="Cambria Math"/>
                            </a:rPr>
                            <m:t>′</m:t>
                          </m:r>
                        </m:sup>
                      </m:sSubSup>
                      <m:d>
                        <m:dPr>
                          <m:ctrlPr>
                            <a:rPr lang="en-US" sz="2400" i="1" dirty="0" smtClean="0">
                              <a:latin typeface="Cambria Math"/>
                            </a:rPr>
                          </m:ctrlPr>
                        </m:dPr>
                        <m:e>
                          <m:sSub>
                            <m:sSubPr>
                              <m:ctrlPr>
                                <a:rPr lang="en-US" sz="2400" i="1" dirty="0" err="1" smtClean="0">
                                  <a:latin typeface="Cambria Math"/>
                                </a:rPr>
                              </m:ctrlPr>
                            </m:sSubPr>
                            <m:e>
                              <m:r>
                                <a:rPr lang="en-US" sz="2400" i="1" dirty="0" err="1">
                                  <a:latin typeface="Cambria Math"/>
                                </a:rPr>
                                <m:t>𝑐</m:t>
                              </m:r>
                            </m:e>
                            <m:sub>
                              <m:r>
                                <a:rPr lang="en-US" sz="2400" i="1" dirty="0" err="1">
                                  <a:latin typeface="Cambria Math"/>
                                </a:rPr>
                                <m:t>𝑡</m:t>
                              </m:r>
                            </m:sub>
                          </m:sSub>
                        </m:e>
                      </m:d>
                      <m:r>
                        <a:rPr lang="en-US" sz="2400" i="1" dirty="0">
                          <a:latin typeface="Cambria Math"/>
                        </a:rPr>
                        <m:t>= </m:t>
                      </m:r>
                      <m:d>
                        <m:dPr>
                          <m:ctrlPr>
                            <a:rPr lang="en-US" sz="2400" i="1" dirty="0">
                              <a:latin typeface="Cambria Math"/>
                            </a:rPr>
                          </m:ctrlPr>
                        </m:dPr>
                        <m:e>
                          <m:r>
                            <a:rPr lang="en-US" sz="2400" i="1" dirty="0">
                              <a:latin typeface="Cambria Math"/>
                            </a:rPr>
                            <m:t>1+</m:t>
                          </m:r>
                          <m:r>
                            <a:rPr lang="en-US" sz="2400" i="1" dirty="0">
                              <a:latin typeface="Cambria Math"/>
                            </a:rPr>
                            <m:t>𝑟</m:t>
                          </m:r>
                        </m:e>
                      </m:d>
                      <m:sSub>
                        <m:sSubPr>
                          <m:ctrlPr>
                            <a:rPr lang="en-US" sz="2400" i="1" dirty="0" err="1">
                              <a:latin typeface="Cambria Math"/>
                            </a:rPr>
                          </m:ctrlPr>
                        </m:sSubPr>
                        <m:e>
                          <m:r>
                            <a:rPr lang="en-US" sz="2400" i="1" dirty="0" err="1">
                              <a:latin typeface="Cambria Math"/>
                            </a:rPr>
                            <m:t>𝐸</m:t>
                          </m:r>
                        </m:e>
                        <m:sub>
                          <m:r>
                            <a:rPr lang="en-US" sz="2400" i="1" dirty="0" err="1">
                              <a:latin typeface="Cambria Math"/>
                            </a:rPr>
                            <m:t>𝑡</m:t>
                          </m:r>
                        </m:sub>
                      </m:sSub>
                      <m:sSubSup>
                        <m:sSubSupPr>
                          <m:ctrlPr>
                            <a:rPr lang="en-US" sz="2400" i="1" dirty="0">
                              <a:latin typeface="Cambria Math"/>
                            </a:rPr>
                          </m:ctrlPr>
                        </m:sSubSupPr>
                        <m:e>
                          <m:sSub>
                            <m:sSubPr>
                              <m:ctrlPr>
                                <a:rPr lang="en-US" sz="2400" b="0" i="1" dirty="0" smtClean="0">
                                  <a:latin typeface="Cambria Math"/>
                                </a:rPr>
                              </m:ctrlPr>
                            </m:sSubPr>
                            <m:e>
                              <m:r>
                                <a:rPr lang="en-US" sz="2400" i="1" dirty="0" err="1">
                                  <a:latin typeface="Cambria Math"/>
                                </a:rPr>
                                <m:t>𝑉</m:t>
                              </m:r>
                            </m:e>
                            <m:sub>
                              <m:r>
                                <a:rPr lang="en-US" sz="2400" b="0" i="1" dirty="0" smtClean="0">
                                  <a:latin typeface="Cambria Math"/>
                                </a:rPr>
                                <m:t>𝑡</m:t>
                              </m:r>
                              <m:r>
                                <a:rPr lang="en-US" sz="2400" b="0" i="1" dirty="0" smtClean="0">
                                  <a:latin typeface="Cambria Math"/>
                                </a:rPr>
                                <m:t>+1</m:t>
                              </m:r>
                            </m:sub>
                          </m:sSub>
                        </m:e>
                        <m:sub/>
                        <m:sup>
                          <m:r>
                            <a:rPr lang="en-US" sz="2400" i="1" dirty="0">
                              <a:latin typeface="Cambria Math"/>
                            </a:rPr>
                            <m:t>′</m:t>
                          </m:r>
                        </m:sup>
                      </m:sSubSup>
                      <m:d>
                        <m:dPr>
                          <m:ctrlPr>
                            <a:rPr lang="en-US" sz="2400" i="1" dirty="0">
                              <a:latin typeface="Cambria Math"/>
                            </a:rPr>
                          </m:ctrlPr>
                        </m:dPr>
                        <m:e>
                          <m:sSub>
                            <m:sSubPr>
                              <m:ctrlPr>
                                <a:rPr lang="en-US" sz="2400" i="1" dirty="0">
                                  <a:latin typeface="Cambria Math"/>
                                </a:rPr>
                              </m:ctrlPr>
                            </m:sSubPr>
                            <m:e>
                              <m:r>
                                <a:rPr lang="en-US" sz="2400" i="1" dirty="0">
                                  <a:latin typeface="Cambria Math"/>
                                </a:rPr>
                                <m:t>𝐴</m:t>
                              </m:r>
                            </m:e>
                            <m:sub>
                              <m:r>
                                <a:rPr lang="en-US" sz="2400" b="0" i="1" dirty="0" smtClean="0">
                                  <a:latin typeface="Cambria Math"/>
                                </a:rPr>
                                <m:t>𝑡</m:t>
                              </m:r>
                              <m:r>
                                <a:rPr lang="en-US" sz="2400" b="0" i="1" dirty="0" smtClean="0">
                                  <a:latin typeface="Cambria Math"/>
                                </a:rPr>
                                <m:t>+1</m:t>
                              </m:r>
                            </m:sub>
                          </m:sSub>
                        </m:e>
                      </m:d>
                    </m:oMath>
                  </m:oMathPara>
                </a14:m>
                <a:endParaRPr lang="en-US" sz="2400" dirty="0"/>
              </a:p>
              <a:p>
                <a:r>
                  <a:rPr lang="en-US" sz="2400" dirty="0" smtClean="0"/>
                  <a:t>Let </a:t>
                </a:r>
                <a14:m>
                  <m:oMath xmlns:m="http://schemas.openxmlformats.org/officeDocument/2006/math">
                    <m:sSub>
                      <m:sSubPr>
                        <m:ctrlPr>
                          <a:rPr lang="en-US" sz="2400" i="1" dirty="0" smtClean="0">
                            <a:latin typeface="Cambria Math"/>
                          </a:rPr>
                        </m:ctrlPr>
                      </m:sSubPr>
                      <m:e>
                        <m:r>
                          <a:rPr lang="en-US" sz="2400" i="1" dirty="0" smtClean="0">
                            <a:latin typeface="Cambria Math"/>
                          </a:rPr>
                          <m:t>𝜆</m:t>
                        </m:r>
                      </m:e>
                      <m:sub>
                        <m:r>
                          <a:rPr lang="en-US" sz="2400" i="1" dirty="0" err="1">
                            <a:latin typeface="Cambria Math"/>
                          </a:rPr>
                          <m:t>𝑡</m:t>
                        </m:r>
                      </m:sub>
                    </m:sSub>
                    <m:d>
                      <m:dPr>
                        <m:ctrlPr>
                          <a:rPr lang="en-US" sz="2400" i="1" dirty="0">
                            <a:latin typeface="Cambria Math"/>
                          </a:rPr>
                        </m:ctrlPr>
                      </m:dPr>
                      <m:e>
                        <m:sSub>
                          <m:sSubPr>
                            <m:ctrlPr>
                              <a:rPr lang="en-US" sz="2400" i="1" dirty="0" err="1">
                                <a:latin typeface="Cambria Math"/>
                              </a:rPr>
                            </m:ctrlPr>
                          </m:sSubPr>
                          <m:e>
                            <m:r>
                              <a:rPr lang="en-US" sz="2400" i="1" dirty="0" err="1">
                                <a:latin typeface="Cambria Math"/>
                              </a:rPr>
                              <m:t>𝑐</m:t>
                            </m:r>
                          </m:e>
                          <m:sub>
                            <m:r>
                              <a:rPr lang="en-US" sz="2400" i="1" dirty="0" err="1">
                                <a:latin typeface="Cambria Math"/>
                              </a:rPr>
                              <m:t>𝑡</m:t>
                            </m:r>
                          </m:sub>
                        </m:sSub>
                      </m:e>
                    </m:d>
                  </m:oMath>
                </a14:m>
                <a:r>
                  <a:rPr lang="en-US" sz="2400" dirty="0"/>
                  <a:t> denote the marginal utility of consumption, this first order condition gives the following equation for how </a:t>
                </a:r>
                <a14:m>
                  <m:oMath xmlns:m="http://schemas.openxmlformats.org/officeDocument/2006/math">
                    <m:sSub>
                      <m:sSubPr>
                        <m:ctrlPr>
                          <a:rPr lang="en-US" sz="2400" i="1" dirty="0" smtClean="0">
                            <a:latin typeface="Cambria Math"/>
                          </a:rPr>
                        </m:ctrlPr>
                      </m:sSubPr>
                      <m:e>
                        <m:r>
                          <a:rPr lang="en-US" sz="2400" i="1" dirty="0" smtClean="0">
                            <a:latin typeface="Cambria Math"/>
                          </a:rPr>
                          <m:t>𝑐</m:t>
                        </m:r>
                      </m:e>
                      <m:sub>
                        <m:r>
                          <a:rPr lang="en-US" sz="2400" i="1" dirty="0" smtClean="0">
                            <a:latin typeface="Cambria Math"/>
                          </a:rPr>
                          <m:t>𝑡</m:t>
                        </m:r>
                      </m:sub>
                    </m:sSub>
                  </m:oMath>
                </a14:m>
                <a:r>
                  <a:rPr lang="en-US" sz="2400" dirty="0" smtClean="0"/>
                  <a:t> </a:t>
                </a:r>
                <a:r>
                  <a:rPr lang="en-US" sz="2400" dirty="0"/>
                  <a:t>is maximized across time:</a:t>
                </a:r>
              </a:p>
              <a:p>
                <a:pPr marL="114300" indent="0">
                  <a:buNone/>
                </a:pPr>
                <a14:m>
                  <m:oMathPara xmlns:m="http://schemas.openxmlformats.org/officeDocument/2006/math">
                    <m:oMathParaPr>
                      <m:jc m:val="centerGroup"/>
                    </m:oMathParaPr>
                    <m:oMath xmlns:m="http://schemas.openxmlformats.org/officeDocument/2006/math">
                      <m:sSub>
                        <m:sSubPr>
                          <m:ctrlPr>
                            <a:rPr lang="en-US" sz="2400" i="1" dirty="0" smtClean="0">
                              <a:latin typeface="Cambria Math"/>
                            </a:rPr>
                          </m:ctrlPr>
                        </m:sSubPr>
                        <m:e>
                          <m:r>
                            <a:rPr lang="en-US" sz="2400" i="1" dirty="0" smtClean="0">
                              <a:latin typeface="Cambria Math"/>
                            </a:rPr>
                            <m:t>𝜆</m:t>
                          </m:r>
                        </m:e>
                        <m:sub>
                          <m:r>
                            <a:rPr lang="en-US" sz="2400" i="1" dirty="0" err="1">
                              <a:latin typeface="Cambria Math"/>
                            </a:rPr>
                            <m:t>𝑡</m:t>
                          </m:r>
                          <m:d>
                            <m:dPr>
                              <m:ctrlPr>
                                <a:rPr lang="en-US" sz="2400" i="1" dirty="0">
                                  <a:latin typeface="Cambria Math"/>
                                </a:rPr>
                              </m:ctrlPr>
                            </m:dPr>
                            <m:e>
                              <m:sSub>
                                <m:sSubPr>
                                  <m:ctrlPr>
                                    <a:rPr lang="en-US" sz="2400" i="1" dirty="0" err="1">
                                      <a:latin typeface="Cambria Math"/>
                                    </a:rPr>
                                  </m:ctrlPr>
                                </m:sSubPr>
                                <m:e>
                                  <m:r>
                                    <a:rPr lang="en-US" sz="2400" i="1" dirty="0" err="1">
                                      <a:latin typeface="Cambria Math"/>
                                    </a:rPr>
                                    <m:t>𝑐</m:t>
                                  </m:r>
                                </m:e>
                                <m:sub>
                                  <m:r>
                                    <a:rPr lang="en-US" sz="2400" i="1" dirty="0" err="1">
                                      <a:latin typeface="Cambria Math"/>
                                    </a:rPr>
                                    <m:t>𝑡</m:t>
                                  </m:r>
                                </m:sub>
                              </m:sSub>
                            </m:e>
                          </m:d>
                        </m:sub>
                      </m:sSub>
                      <m:r>
                        <a:rPr lang="en-US" sz="2400" i="1" dirty="0">
                          <a:latin typeface="Cambria Math"/>
                        </a:rPr>
                        <m:t>= </m:t>
                      </m:r>
                      <m:d>
                        <m:dPr>
                          <m:ctrlPr>
                            <a:rPr lang="en-US" sz="2400" i="1" dirty="0">
                              <a:latin typeface="Cambria Math"/>
                            </a:rPr>
                          </m:ctrlPr>
                        </m:dPr>
                        <m:e>
                          <m:r>
                            <a:rPr lang="en-US" sz="2400" i="1" dirty="0">
                              <a:latin typeface="Cambria Math"/>
                            </a:rPr>
                            <m:t>1+</m:t>
                          </m:r>
                          <m:r>
                            <a:rPr lang="en-US" sz="2400" i="1" dirty="0">
                              <a:latin typeface="Cambria Math"/>
                            </a:rPr>
                            <m:t>𝑟</m:t>
                          </m:r>
                        </m:e>
                      </m:d>
                      <m:sSub>
                        <m:sSubPr>
                          <m:ctrlPr>
                            <a:rPr lang="en-US" sz="2400" i="1" dirty="0" err="1">
                              <a:latin typeface="Cambria Math"/>
                            </a:rPr>
                          </m:ctrlPr>
                        </m:sSubPr>
                        <m:e>
                          <m:r>
                            <a:rPr lang="en-US" sz="2400" i="1" dirty="0" err="1">
                              <a:latin typeface="Cambria Math"/>
                            </a:rPr>
                            <m:t>𝐸</m:t>
                          </m:r>
                        </m:e>
                        <m:sub>
                          <m:r>
                            <a:rPr lang="en-US" sz="2400" i="1" dirty="0" err="1">
                              <a:latin typeface="Cambria Math"/>
                            </a:rPr>
                            <m:t>𝑡</m:t>
                          </m:r>
                        </m:sub>
                      </m:sSub>
                      <m:sSub>
                        <m:sSubPr>
                          <m:ctrlPr>
                            <a:rPr lang="en-US" sz="2400" i="1" dirty="0">
                              <a:latin typeface="Cambria Math"/>
                            </a:rPr>
                          </m:ctrlPr>
                        </m:sSubPr>
                        <m:e>
                          <m:r>
                            <a:rPr lang="en-US" sz="2400" i="1" dirty="0">
                              <a:latin typeface="Cambria Math"/>
                            </a:rPr>
                            <m:t>𝜆</m:t>
                          </m:r>
                        </m:e>
                        <m:sub>
                          <m:r>
                            <a:rPr lang="en-US" sz="2400" b="0" i="1" dirty="0" smtClean="0">
                              <a:latin typeface="Cambria Math"/>
                            </a:rPr>
                            <m:t>𝑡</m:t>
                          </m:r>
                          <m:r>
                            <a:rPr lang="en-US" sz="2400" b="0" i="1" dirty="0" smtClean="0">
                              <a:latin typeface="Cambria Math"/>
                            </a:rPr>
                            <m:t>+1</m:t>
                          </m:r>
                        </m:sub>
                      </m:sSub>
                      <m:d>
                        <m:dPr>
                          <m:ctrlPr>
                            <a:rPr lang="en-US" sz="2400" i="1" dirty="0">
                              <a:latin typeface="Cambria Math"/>
                            </a:rPr>
                          </m:ctrlPr>
                        </m:dPr>
                        <m:e>
                          <m:sSub>
                            <m:sSubPr>
                              <m:ctrlPr>
                                <a:rPr lang="en-US" sz="2400" i="1" dirty="0">
                                  <a:latin typeface="Cambria Math"/>
                                </a:rPr>
                              </m:ctrlPr>
                            </m:sSubPr>
                            <m:e>
                              <m:r>
                                <a:rPr lang="en-US" sz="2400" i="1" dirty="0">
                                  <a:latin typeface="Cambria Math"/>
                                </a:rPr>
                                <m:t>𝑐</m:t>
                              </m:r>
                            </m:e>
                            <m:sub>
                              <m:d>
                                <m:dPr>
                                  <m:begChr m:val="{"/>
                                  <m:endChr m:val="}"/>
                                  <m:ctrlPr>
                                    <a:rPr lang="en-US" sz="2400" i="1" dirty="0">
                                      <a:latin typeface="Cambria Math"/>
                                    </a:rPr>
                                  </m:ctrlPr>
                                </m:dPr>
                                <m:e>
                                  <m:r>
                                    <a:rPr lang="en-US" sz="2400" i="1" dirty="0">
                                      <a:latin typeface="Cambria Math"/>
                                    </a:rPr>
                                    <m:t>𝑡</m:t>
                                  </m:r>
                                  <m:r>
                                    <a:rPr lang="en-US" sz="2400" i="1" dirty="0">
                                      <a:latin typeface="Cambria Math"/>
                                    </a:rPr>
                                    <m:t>+1</m:t>
                                  </m:r>
                                </m:e>
                              </m:d>
                            </m:sub>
                          </m:sSub>
                        </m:e>
                      </m:d>
                    </m:oMath>
                  </m:oMathPara>
                </a14:m>
                <a:endParaRPr lang="en-US" sz="2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017" r="-320"/>
                </a:stretch>
              </a:blipFill>
            </p:spPr>
            <p:txBody>
              <a:bodyPr/>
              <a:lstStyle/>
              <a:p>
                <a:r>
                  <a:rPr lang="en-US">
                    <a:noFill/>
                  </a:rPr>
                  <a:t> </a:t>
                </a:r>
              </a:p>
            </p:txBody>
          </p:sp>
        </mc:Fallback>
      </mc:AlternateContent>
    </p:spTree>
    <p:extLst>
      <p:ext uri="{BB962C8B-B14F-4D97-AF65-F5344CB8AC3E}">
        <p14:creationId xmlns:p14="http://schemas.microsoft.com/office/powerpoint/2010/main" val="324750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Consumption smoothing</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This </a:t>
                </a:r>
                <a:r>
                  <a:rPr lang="en-US" dirty="0"/>
                  <a:t>combined with diminishing marginal utility of consumption (which means </a:t>
                </a:r>
                <a14:m>
                  <m:oMath xmlns:m="http://schemas.openxmlformats.org/officeDocument/2006/math">
                    <m:sSub>
                      <m:sSubPr>
                        <m:ctrlPr>
                          <a:rPr lang="en-US" i="1" dirty="0" smtClean="0">
                            <a:latin typeface="Cambria Math"/>
                          </a:rPr>
                        </m:ctrlPr>
                      </m:sSubPr>
                      <m:e>
                        <m:r>
                          <a:rPr lang="en-US" i="1" dirty="0" smtClean="0">
                            <a:latin typeface="Cambria Math"/>
                          </a:rPr>
                          <m:t>𝜆</m:t>
                        </m:r>
                      </m:e>
                      <m:sub>
                        <m:r>
                          <a:rPr lang="en-US" i="1" dirty="0" err="1" smtClean="0">
                            <a:latin typeface="Cambria Math"/>
                          </a:rPr>
                          <m:t>𝑡</m:t>
                        </m:r>
                      </m:sub>
                    </m:sSub>
                  </m:oMath>
                </a14:m>
                <a:r>
                  <a:rPr lang="en-US" dirty="0"/>
                  <a:t>is decreasing in </a:t>
                </a:r>
                <a14:m>
                  <m:oMath xmlns:m="http://schemas.openxmlformats.org/officeDocument/2006/math">
                    <m:sSub>
                      <m:sSubPr>
                        <m:ctrlPr>
                          <a:rPr lang="en-US" i="1" dirty="0" smtClean="0">
                            <a:latin typeface="Cambria Math"/>
                          </a:rPr>
                        </m:ctrlPr>
                      </m:sSubPr>
                      <m:e>
                        <m:r>
                          <a:rPr lang="en-US" i="1" dirty="0" smtClean="0">
                            <a:latin typeface="Cambria Math"/>
                          </a:rPr>
                          <m:t>𝑐</m:t>
                        </m:r>
                      </m:e>
                      <m:sub>
                        <m:r>
                          <a:rPr lang="en-US" i="1" dirty="0" smtClean="0">
                            <a:latin typeface="Cambria Math"/>
                          </a:rPr>
                          <m:t>𝑡</m:t>
                        </m:r>
                      </m:sub>
                    </m:sSub>
                  </m:oMath>
                </a14:m>
                <a:r>
                  <a:rPr lang="en-US" dirty="0" smtClean="0"/>
                  <a:t>) </a:t>
                </a:r>
                <a:r>
                  <a:rPr lang="en-US" dirty="0"/>
                  <a:t>means that consumption is smoothed across time until differences between two periods reflect the opportunity cost of capital.</a:t>
                </a:r>
              </a:p>
              <a:p>
                <a:r>
                  <a:rPr lang="en-US" dirty="0" smtClean="0"/>
                  <a:t>When </a:t>
                </a:r>
                <a:r>
                  <a:rPr lang="en-US" dirty="0"/>
                  <a:t>there are borrowing restrictions consumption is constrained in those periods. We have:</a:t>
                </a:r>
              </a:p>
              <a:p>
                <a:pPr marL="114300" indent="0">
                  <a:buNone/>
                </a:pPr>
                <a14:m>
                  <m:oMath xmlns:m="http://schemas.openxmlformats.org/officeDocument/2006/math">
                    <m:sSub>
                      <m:sSubPr>
                        <m:ctrlPr>
                          <a:rPr lang="en-US" i="1" dirty="0" smtClean="0">
                            <a:latin typeface="Cambria Math"/>
                          </a:rPr>
                        </m:ctrlPr>
                      </m:sSubPr>
                      <m:e>
                        <m:r>
                          <a:rPr lang="en-US" i="1" dirty="0" smtClean="0">
                            <a:latin typeface="Cambria Math"/>
                          </a:rPr>
                          <m:t>𝑢</m:t>
                        </m:r>
                      </m:e>
                      <m:sub>
                        <m:r>
                          <a:rPr lang="en-US" i="1" dirty="0" smtClean="0">
                            <a:latin typeface="Cambria Math"/>
                          </a:rPr>
                          <m:t>𝑡</m:t>
                        </m:r>
                      </m:sub>
                    </m:sSub>
                    <m:d>
                      <m:dPr>
                        <m:ctrlPr>
                          <a:rPr lang="en-US" i="1" dirty="0">
                            <a:latin typeface="Cambria Math"/>
                          </a:rPr>
                        </m:ctrlPr>
                      </m:dPr>
                      <m:e>
                        <m:sSub>
                          <m:sSubPr>
                            <m:ctrlPr>
                              <a:rPr lang="en-US" i="1" dirty="0" err="1">
                                <a:latin typeface="Cambria Math"/>
                              </a:rPr>
                            </m:ctrlPr>
                          </m:sSubPr>
                          <m:e>
                            <m:r>
                              <a:rPr lang="en-US" i="1" dirty="0" err="1">
                                <a:latin typeface="Cambria Math"/>
                              </a:rPr>
                              <m:t>𝑐</m:t>
                            </m:r>
                          </m:e>
                          <m:sub>
                            <m:r>
                              <a:rPr lang="en-US" i="1" dirty="0" err="1">
                                <a:latin typeface="Cambria Math"/>
                              </a:rPr>
                              <m:t>𝑡</m:t>
                            </m:r>
                          </m:sub>
                        </m:sSub>
                      </m:e>
                    </m:d>
                    <m:r>
                      <a:rPr lang="en-US" i="1" dirty="0">
                        <a:latin typeface="Cambria Math"/>
                      </a:rPr>
                      <m:t>=</m:t>
                    </m:r>
                    <m:func>
                      <m:funcPr>
                        <m:ctrlPr>
                          <a:rPr lang="en-US" i="1" dirty="0">
                            <a:latin typeface="Cambria Math"/>
                          </a:rPr>
                        </m:ctrlPr>
                      </m:funcPr>
                      <m:fName>
                        <m:r>
                          <m:rPr>
                            <m:sty m:val="p"/>
                          </m:rPr>
                          <a:rPr lang="en-US" i="0" dirty="0">
                            <a:latin typeface="Cambria Math"/>
                          </a:rPr>
                          <m:t>min</m:t>
                        </m:r>
                      </m:fName>
                      <m:e>
                        <m:r>
                          <m:rPr>
                            <m:lit/>
                          </m:rPr>
                          <a:rPr lang="en-US" i="1" dirty="0">
                            <a:latin typeface="Cambria Math"/>
                          </a:rPr>
                          <m:t>{</m:t>
                        </m:r>
                        <m:sSub>
                          <m:sSubPr>
                            <m:ctrlPr>
                              <a:rPr lang="en-US" i="1" dirty="0" err="1">
                                <a:latin typeface="Cambria Math"/>
                              </a:rPr>
                            </m:ctrlPr>
                          </m:sSubPr>
                          <m:e>
                            <m:r>
                              <a:rPr lang="en-US" i="1" dirty="0" err="1">
                                <a:latin typeface="Cambria Math"/>
                              </a:rPr>
                              <m:t>𝑢</m:t>
                            </m:r>
                          </m:e>
                          <m:sub>
                            <m:r>
                              <a:rPr lang="en-US" i="1" dirty="0" err="1">
                                <a:latin typeface="Cambria Math"/>
                              </a:rPr>
                              <m:t>𝑡</m:t>
                            </m:r>
                          </m:sub>
                        </m:sSub>
                        <m:r>
                          <a:rPr lang="en-US" b="0" i="1" dirty="0" smtClean="0">
                            <a:latin typeface="Cambria Math"/>
                          </a:rPr>
                          <m:t>(</m:t>
                        </m:r>
                        <m:sSub>
                          <m:sSubPr>
                            <m:ctrlPr>
                              <a:rPr lang="en-US" i="1" dirty="0">
                                <a:latin typeface="Cambria Math"/>
                              </a:rPr>
                            </m:ctrlPr>
                          </m:sSubPr>
                          <m:e>
                            <m:r>
                              <a:rPr lang="en-US" i="1" dirty="0" err="1">
                                <a:latin typeface="Cambria Math"/>
                              </a:rPr>
                              <m:t>𝐴</m:t>
                            </m:r>
                          </m:e>
                          <m:sub>
                            <m:r>
                              <a:rPr lang="en-US" i="1" dirty="0" err="1">
                                <a:latin typeface="Cambria Math"/>
                              </a:rPr>
                              <m:t>𝑡</m:t>
                            </m:r>
                          </m:sub>
                        </m:sSub>
                        <m:r>
                          <a:rPr lang="en-US" i="1" dirty="0">
                            <a:latin typeface="Cambria Math"/>
                          </a:rPr>
                          <m:t>+ </m:t>
                        </m:r>
                        <m:sSub>
                          <m:sSubPr>
                            <m:ctrlPr>
                              <a:rPr lang="en-US" i="1" dirty="0" err="1">
                                <a:latin typeface="Cambria Math"/>
                              </a:rPr>
                            </m:ctrlPr>
                          </m:sSubPr>
                          <m:e>
                            <m:r>
                              <a:rPr lang="en-US" i="1" dirty="0" err="1">
                                <a:latin typeface="Cambria Math"/>
                              </a:rPr>
                              <m:t>𝑦</m:t>
                            </m:r>
                          </m:e>
                          <m:sub>
                            <m:r>
                              <a:rPr lang="en-US" i="1" dirty="0" err="1">
                                <a:latin typeface="Cambria Math"/>
                              </a:rPr>
                              <m:t>𝑡</m:t>
                            </m:r>
                          </m:sub>
                        </m:sSub>
                        <m:r>
                          <a:rPr lang="en-US" b="0" i="1" dirty="0" smtClean="0">
                            <a:latin typeface="Cambria Math"/>
                          </a:rPr>
                          <m:t>)</m:t>
                        </m:r>
                      </m:e>
                    </m:func>
                    <m:r>
                      <a:rPr lang="en-US" i="1" dirty="0">
                        <a:latin typeface="Cambria Math"/>
                      </a:rPr>
                      <m:t>; </m:t>
                    </m:r>
                    <m:sSub>
                      <m:sSubPr>
                        <m:ctrlPr>
                          <a:rPr lang="en-US" i="1" dirty="0" err="1">
                            <a:latin typeface="Cambria Math"/>
                          </a:rPr>
                        </m:ctrlPr>
                      </m:sSubPr>
                      <m:e>
                        <m:r>
                          <a:rPr lang="en-US" i="1" dirty="0" err="1">
                            <a:latin typeface="Cambria Math"/>
                          </a:rPr>
                          <m:t>𝐸</m:t>
                        </m:r>
                      </m:e>
                      <m:sub>
                        <m:r>
                          <a:rPr lang="en-US" i="1" dirty="0" err="1">
                            <a:latin typeface="Cambria Math"/>
                          </a:rPr>
                          <m:t>𝑡</m:t>
                        </m:r>
                      </m:sub>
                    </m:sSub>
                  </m:oMath>
                </a14:m>
                <a:r>
                  <a:rPr lang="en-US" dirty="0" smtClean="0"/>
                  <a:t>[</a:t>
                </a:r>
                <a14:m>
                  <m:oMath xmlns:m="http://schemas.openxmlformats.org/officeDocument/2006/math">
                    <m:d>
                      <m:dPr>
                        <m:ctrlPr>
                          <a:rPr lang="en-US" i="1" dirty="0">
                            <a:latin typeface="Cambria Math"/>
                          </a:rPr>
                        </m:ctrlPr>
                      </m:dPr>
                      <m:e>
                        <m:r>
                          <a:rPr lang="en-US" i="1" dirty="0">
                            <a:latin typeface="Cambria Math"/>
                          </a:rPr>
                          <m:t>1 + </m:t>
                        </m:r>
                        <m:sSub>
                          <m:sSubPr>
                            <m:ctrlPr>
                              <a:rPr lang="en-US" i="1" dirty="0">
                                <a:latin typeface="Cambria Math"/>
                              </a:rPr>
                            </m:ctrlPr>
                          </m:sSubPr>
                          <m:e>
                            <m:r>
                              <a:rPr lang="en-US" i="1" dirty="0">
                                <a:latin typeface="Cambria Math"/>
                              </a:rPr>
                              <m:t>𝑟</m:t>
                            </m:r>
                          </m:e>
                          <m:sub>
                            <m:d>
                              <m:dPr>
                                <m:begChr m:val="{"/>
                                <m:endChr m:val="}"/>
                                <m:ctrlPr>
                                  <a:rPr lang="en-US" i="1" dirty="0">
                                    <a:latin typeface="Cambria Math"/>
                                  </a:rPr>
                                </m:ctrlPr>
                              </m:dPr>
                              <m:e>
                                <m:r>
                                  <a:rPr lang="en-US" i="1" dirty="0">
                                    <a:latin typeface="Cambria Math"/>
                                  </a:rPr>
                                  <m:t>𝑡</m:t>
                                </m:r>
                                <m:r>
                                  <a:rPr lang="en-US" i="1" dirty="0">
                                    <a:latin typeface="Cambria Math"/>
                                  </a:rPr>
                                  <m:t>+1</m:t>
                                </m:r>
                              </m:e>
                            </m:d>
                          </m:sub>
                        </m:sSub>
                      </m:e>
                    </m:d>
                    <m:sSub>
                      <m:sSubPr>
                        <m:ctrlPr>
                          <a:rPr lang="en-US" b="0" i="1" dirty="0" smtClean="0">
                            <a:latin typeface="Cambria Math"/>
                          </a:rPr>
                        </m:ctrlPr>
                      </m:sSubPr>
                      <m:e>
                        <m:r>
                          <a:rPr lang="en-US" b="0" i="1" dirty="0" smtClean="0">
                            <a:latin typeface="Cambria Math"/>
                          </a:rPr>
                          <m:t>𝑢</m:t>
                        </m:r>
                      </m:e>
                      <m:sub>
                        <m:r>
                          <a:rPr lang="en-US" b="0" i="1" dirty="0" smtClean="0">
                            <a:latin typeface="Cambria Math"/>
                          </a:rPr>
                          <m:t>𝑡</m:t>
                        </m:r>
                        <m:r>
                          <a:rPr lang="en-US" b="0" i="1" dirty="0" smtClean="0">
                            <a:latin typeface="Cambria Math"/>
                          </a:rPr>
                          <m:t>+1</m:t>
                        </m:r>
                      </m:sub>
                    </m:sSub>
                    <m:r>
                      <a:rPr lang="en-US" b="0" i="1" dirty="0" smtClean="0">
                        <a:latin typeface="Cambria Math"/>
                      </a:rPr>
                      <m:t>(</m:t>
                    </m:r>
                    <m:sSub>
                      <m:sSubPr>
                        <m:ctrlPr>
                          <a:rPr lang="en-US" b="0" i="1" dirty="0" smtClean="0">
                            <a:latin typeface="Cambria Math"/>
                          </a:rPr>
                        </m:ctrlPr>
                      </m:sSubPr>
                      <m:e>
                        <m:r>
                          <a:rPr lang="en-US" b="0" i="1" dirty="0" smtClean="0">
                            <a:latin typeface="Cambria Math"/>
                          </a:rPr>
                          <m:t>𝑐</m:t>
                        </m:r>
                      </m:e>
                      <m:sub>
                        <m:r>
                          <a:rPr lang="en-US" b="0" i="1" dirty="0" smtClean="0">
                            <a:latin typeface="Cambria Math"/>
                          </a:rPr>
                          <m:t>𝑡</m:t>
                        </m:r>
                        <m:r>
                          <a:rPr lang="en-US" b="0" i="1" dirty="0" smtClean="0">
                            <a:latin typeface="Cambria Math"/>
                          </a:rPr>
                          <m:t>+1</m:t>
                        </m:r>
                      </m:sub>
                    </m:sSub>
                    <m:r>
                      <a:rPr lang="en-US" b="0" i="1" dirty="0" smtClean="0">
                        <a:latin typeface="Cambria Math"/>
                      </a:rPr>
                      <m:t>)</m:t>
                    </m:r>
                  </m:oMath>
                </a14:m>
                <a:r>
                  <a:rPr lang="en-US" dirty="0" smtClean="0"/>
                  <a:t>]} </a:t>
                </a:r>
                <a:endParaRPr lang="en-US" dirty="0"/>
              </a:p>
              <a:p>
                <a:endParaRPr lang="en-US" dirty="0" smtClean="0"/>
              </a:p>
              <a:p>
                <a:r>
                  <a:rPr lang="en-US" dirty="0" smtClean="0"/>
                  <a:t>The </a:t>
                </a:r>
                <a:r>
                  <a:rPr lang="en-US" dirty="0"/>
                  <a:t>borrowing constraints bind (i.e. for poorer households) the more consumption will be determined by the first term and the less smooth is consumption.</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val="205482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Empirical Evidence on Poverty and Consumption Smoothing</a:t>
            </a:r>
            <a:endParaRPr lang="en-US" dirty="0"/>
          </a:p>
        </p:txBody>
      </p:sp>
      <p:sp>
        <p:nvSpPr>
          <p:cNvPr id="3" name="Content Placeholder 2"/>
          <p:cNvSpPr>
            <a:spLocks noGrp="1"/>
          </p:cNvSpPr>
          <p:nvPr>
            <p:ph idx="1"/>
          </p:nvPr>
        </p:nvSpPr>
        <p:spPr/>
        <p:txBody>
          <a:bodyPr/>
          <a:lstStyle/>
          <a:p>
            <a:r>
              <a:rPr lang="en-US" dirty="0" smtClean="0"/>
              <a:t>Wealthier </a:t>
            </a:r>
            <a:r>
              <a:rPr lang="en-US" dirty="0"/>
              <a:t>households have been found to be better insured than poorer households.</a:t>
            </a:r>
          </a:p>
          <a:p>
            <a:r>
              <a:rPr lang="en-US" dirty="0" smtClean="0"/>
              <a:t>Alderman </a:t>
            </a:r>
            <a:r>
              <a:rPr lang="en-US" dirty="0"/>
              <a:t>shows poorer households in Pakistan are less able to insure their consumption than households in the upper income </a:t>
            </a:r>
            <a:r>
              <a:rPr lang="en-US" dirty="0" err="1"/>
              <a:t>deciles</a:t>
            </a:r>
            <a:r>
              <a:rPr lang="en-US" dirty="0"/>
              <a:t> (Alderman 1996)</a:t>
            </a:r>
          </a:p>
          <a:p>
            <a:r>
              <a:rPr lang="en-US" dirty="0" err="1" smtClean="0"/>
              <a:t>Jalan</a:t>
            </a:r>
            <a:r>
              <a:rPr lang="en-US" dirty="0" smtClean="0"/>
              <a:t> </a:t>
            </a:r>
            <a:r>
              <a:rPr lang="en-US" dirty="0"/>
              <a:t>and </a:t>
            </a:r>
            <a:r>
              <a:rPr lang="en-US" dirty="0" err="1"/>
              <a:t>Ravallion</a:t>
            </a:r>
            <a:r>
              <a:rPr lang="en-US" dirty="0"/>
              <a:t> also find the poor to be less well insured in China (</a:t>
            </a:r>
            <a:r>
              <a:rPr lang="en-US" dirty="0" err="1"/>
              <a:t>Jalan</a:t>
            </a:r>
            <a:r>
              <a:rPr lang="en-US" dirty="0"/>
              <a:t> and </a:t>
            </a:r>
            <a:r>
              <a:rPr lang="en-US" dirty="0" err="1"/>
              <a:t>Ravallion</a:t>
            </a:r>
            <a:r>
              <a:rPr lang="en-US" dirty="0"/>
              <a:t> 1999): the poorest 10 percent of households in rural China can protect themselves from just 60 percent of an adverse income shock-although the richest 10 percent can cope with 90 percent on average.</a:t>
            </a:r>
          </a:p>
          <a:p>
            <a:r>
              <a:rPr lang="en-US" dirty="0" smtClean="0"/>
              <a:t>Dercon </a:t>
            </a:r>
            <a:r>
              <a:rPr lang="en-US" dirty="0"/>
              <a:t>and Krishnan find fluctuations in adult nutrition are greater for women and individuals from poorer households in Ethiopia (Dercon and Krishnan 2000).</a:t>
            </a:r>
          </a:p>
        </p:txBody>
      </p:sp>
    </p:spTree>
    <p:extLst>
      <p:ext uri="{BB962C8B-B14F-4D97-AF65-F5344CB8AC3E}">
        <p14:creationId xmlns:p14="http://schemas.microsoft.com/office/powerpoint/2010/main" val="2861495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smoothing as a source of poverty persistence</a:t>
            </a:r>
            <a:endParaRPr lang="en-US" dirty="0"/>
          </a:p>
        </p:txBody>
      </p:sp>
      <p:sp>
        <p:nvSpPr>
          <p:cNvPr id="3" name="Content Placeholder 2"/>
          <p:cNvSpPr>
            <a:spLocks noGrp="1"/>
          </p:cNvSpPr>
          <p:nvPr>
            <p:ph idx="1"/>
          </p:nvPr>
        </p:nvSpPr>
        <p:spPr/>
        <p:txBody>
          <a:bodyPr/>
          <a:lstStyle/>
          <a:p>
            <a:r>
              <a:rPr lang="en-US" dirty="0" smtClean="0"/>
              <a:t>Uninsurable </a:t>
            </a:r>
            <a:r>
              <a:rPr lang="en-US" dirty="0"/>
              <a:t>risk reduces investment in activities/assets that are risky.</a:t>
            </a:r>
          </a:p>
          <a:p>
            <a:r>
              <a:rPr lang="en-US" dirty="0" smtClean="0"/>
              <a:t>The </a:t>
            </a:r>
            <a:r>
              <a:rPr lang="en-US" dirty="0"/>
              <a:t>degree of underinvestment increases with uncertainty, the degree risk aversion or a household's inability to insure consumption.</a:t>
            </a:r>
          </a:p>
          <a:p>
            <a:r>
              <a:rPr lang="en-US" dirty="0" smtClean="0"/>
              <a:t>This </a:t>
            </a:r>
            <a:r>
              <a:rPr lang="en-US" dirty="0"/>
              <a:t>is a proposed source of a poverty trap: poorer households avoid risk by reducing investment in risky but high return activities--e.g. growing drought resistant cassava rather than higher return maize. (Risk and expected return are positively correlated.)</a:t>
            </a:r>
          </a:p>
          <a:p>
            <a:r>
              <a:rPr lang="en-US" dirty="0" smtClean="0"/>
              <a:t>This </a:t>
            </a:r>
            <a:r>
              <a:rPr lang="en-US" dirty="0"/>
              <a:t>economic </a:t>
            </a:r>
            <a:r>
              <a:rPr lang="en-US" dirty="0" err="1"/>
              <a:t>behaviour</a:t>
            </a:r>
            <a:r>
              <a:rPr lang="en-US" dirty="0"/>
              <a:t> is called ``income smoothing".</a:t>
            </a:r>
          </a:p>
        </p:txBody>
      </p:sp>
    </p:spTree>
    <p:extLst>
      <p:ext uri="{BB962C8B-B14F-4D97-AF65-F5344CB8AC3E}">
        <p14:creationId xmlns:p14="http://schemas.microsoft.com/office/powerpoint/2010/main" val="941095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smoothing as a source of poverty persistence</a:t>
            </a:r>
            <a:endParaRPr lang="en-US" dirty="0"/>
          </a:p>
        </p:txBody>
      </p:sp>
      <p:sp>
        <p:nvSpPr>
          <p:cNvPr id="3" name="Content Placeholder 2"/>
          <p:cNvSpPr>
            <a:spLocks noGrp="1"/>
          </p:cNvSpPr>
          <p:nvPr>
            <p:ph idx="1"/>
          </p:nvPr>
        </p:nvSpPr>
        <p:spPr/>
        <p:txBody>
          <a:bodyPr>
            <a:normAutofit fontScale="92500"/>
          </a:bodyPr>
          <a:lstStyle/>
          <a:p>
            <a:r>
              <a:rPr lang="en-US" dirty="0" smtClean="0"/>
              <a:t>Rosenzweig </a:t>
            </a:r>
            <a:r>
              <a:rPr lang="en-US" dirty="0"/>
              <a:t>and Binswanger (1993): an increase in risk (as measured by an increase of one standard deviation in the coefficient of variation of the date of the onset of the monsoon) leads to a 35 percent reduction in farm profits for the poorest quarter of households but has no effect on the wealthiest farmers.</a:t>
            </a:r>
          </a:p>
          <a:p>
            <a:r>
              <a:rPr lang="en-US" dirty="0" smtClean="0"/>
              <a:t>Dercon </a:t>
            </a:r>
            <a:r>
              <a:rPr lang="en-US" dirty="0"/>
              <a:t>(1996) showed that farmers less able to insure incomes were more likely to over-invest in safe potato production in Tanzania.</a:t>
            </a:r>
          </a:p>
          <a:p>
            <a:r>
              <a:rPr lang="en-US" dirty="0" smtClean="0"/>
              <a:t>Hill </a:t>
            </a:r>
            <a:r>
              <a:rPr lang="en-US" dirty="0"/>
              <a:t>(2009) showed that poorer coffee farmers in Uganda under-invested as a result of their aversion to risk.</a:t>
            </a:r>
          </a:p>
          <a:p>
            <a:r>
              <a:rPr lang="en-US" dirty="0" smtClean="0"/>
              <a:t>Walker </a:t>
            </a:r>
            <a:r>
              <a:rPr lang="en-US" dirty="0"/>
              <a:t>and Ryan (1990): in semi-arid India households may sacrifice up to 25% of income to reduce exposure.</a:t>
            </a:r>
          </a:p>
          <a:p>
            <a:r>
              <a:rPr lang="en-US" dirty="0" smtClean="0"/>
              <a:t>Really </a:t>
            </a:r>
            <a:r>
              <a:rPr lang="en-US" dirty="0"/>
              <a:t>want a better test of this. Why? These studies are based on relationship between investment and ability to insure or risk aversion. Could be other things going on.</a:t>
            </a:r>
          </a:p>
        </p:txBody>
      </p:sp>
    </p:spTree>
    <p:extLst>
      <p:ext uri="{BB962C8B-B14F-4D97-AF65-F5344CB8AC3E}">
        <p14:creationId xmlns:p14="http://schemas.microsoft.com/office/powerpoint/2010/main" val="39748065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708</TotalTime>
  <Words>3536</Words>
  <Application>Microsoft Office PowerPoint</Application>
  <PresentationFormat>On-screen Show (4:3)</PresentationFormat>
  <Paragraphs>341</Paragraphs>
  <Slides>39</Slides>
  <Notes>0</Notes>
  <HiddenSlides>1</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Adjacency</vt:lpstr>
      <vt:lpstr>Learning about Agricultural Microinsurance from randomized control trials</vt:lpstr>
      <vt:lpstr>The value of insurance</vt:lpstr>
      <vt:lpstr>Vulnerability and poverty</vt:lpstr>
      <vt:lpstr>Theory (Deaton 1997)</vt:lpstr>
      <vt:lpstr>Value function and maximization</vt:lpstr>
      <vt:lpstr>Consumption smoothing</vt:lpstr>
      <vt:lpstr>Empirical Evidence on Poverty and Consumption Smoothing</vt:lpstr>
      <vt:lpstr>Income smoothing as a source of poverty persistence</vt:lpstr>
      <vt:lpstr>Income smoothing as a source of poverty persistence</vt:lpstr>
      <vt:lpstr>Risk in agriculture</vt:lpstr>
      <vt:lpstr>The role of agricultural insurance</vt:lpstr>
      <vt:lpstr>PowerPoint Presentation</vt:lpstr>
      <vt:lpstr>PowerPoint Presentation</vt:lpstr>
      <vt:lpstr>Agricultural insurance</vt:lpstr>
      <vt:lpstr>Agricultural insurance</vt:lpstr>
      <vt:lpstr>Traditional agricultural insurance is expensive for small holders</vt:lpstr>
      <vt:lpstr>Indexes</vt:lpstr>
      <vt:lpstr>Index insurance</vt:lpstr>
      <vt:lpstr>Advantages and disadvantages</vt:lpstr>
      <vt:lpstr>Comparing different indexes</vt:lpstr>
      <vt:lpstr>The first RCTs in index insurance</vt:lpstr>
      <vt:lpstr>Gine et al 2009</vt:lpstr>
      <vt:lpstr>Gine and Yang 2009</vt:lpstr>
      <vt:lpstr>Change of focus</vt:lpstr>
      <vt:lpstr>Why would people not buy index insurance? Non-random predictions</vt:lpstr>
      <vt:lpstr>Why would people not buy index insurance? Non-random predictions</vt:lpstr>
      <vt:lpstr>Evidence from RCTs: price</vt:lpstr>
      <vt:lpstr>Evidence from RCTs: price</vt:lpstr>
      <vt:lpstr>Price elasticity</vt:lpstr>
      <vt:lpstr>Evidence from RCTs: basis risk</vt:lpstr>
      <vt:lpstr>Evidence from RCTs: basis risk</vt:lpstr>
      <vt:lpstr>Selected experience to date</vt:lpstr>
      <vt:lpstr>Exploring other determinants of demand in RCTs</vt:lpstr>
      <vt:lpstr>Exploring other determinants of demand in RCTs</vt:lpstr>
      <vt:lpstr>Summary</vt:lpstr>
      <vt:lpstr>Welfare impact</vt:lpstr>
      <vt:lpstr>Why were these studies able to estimate impact?</vt:lpstr>
      <vt:lpstr>Further estimates</vt:lpstr>
      <vt:lpstr>Conclusion</vt:lpstr>
    </vt:vector>
  </TitlesOfParts>
  <Company>IFPRI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Agricultural Microinusrance</dc:title>
  <dc:creator>RVHILL</dc:creator>
  <cp:lastModifiedBy>RVHILL</cp:lastModifiedBy>
  <cp:revision>40</cp:revision>
  <cp:lastPrinted>2013-05-13T18:37:04Z</cp:lastPrinted>
  <dcterms:created xsi:type="dcterms:W3CDTF">2013-02-15T16:10:47Z</dcterms:created>
  <dcterms:modified xsi:type="dcterms:W3CDTF">2013-05-18T03:53:04Z</dcterms:modified>
</cp:coreProperties>
</file>